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adley" charset="1" panose="00000500000000000000"/>
      <p:regular r:id="rId23"/>
    </p:embeddedFont>
    <p:embeddedFont>
      <p:font typeface="芫荽" charset="1" panose="00000000000000000000"/>
      <p:regular r:id="rId24"/>
    </p:embeddedFont>
    <p:embeddedFont>
      <p:font typeface="Glacial Indifference" charset="1" panose="00000000000000000000"/>
      <p:regular r:id="rId25"/>
    </p:embeddedFont>
    <p:embeddedFont>
      <p:font typeface="明體" charset="1" panose="02000609000000000000"/>
      <p:regular r:id="rId26"/>
    </p:embeddedFont>
    <p:embeddedFont>
      <p:font typeface="Poppins Light" charset="1" panose="02000000000000000000"/>
      <p:regular r:id="rId27"/>
    </p:embeddedFont>
    <p:embeddedFont>
      <p:font typeface="Noto Sans T Chinese" charset="1" panose="020B0500000000000000"/>
      <p:regular r:id="rId28"/>
    </p:embeddedFont>
    <p:embeddedFont>
      <p:font typeface="王漢宗特黑體" charset="1" panose="02000500000000000000"/>
      <p:regular r:id="rId29"/>
    </p:embeddedFont>
    <p:embeddedFont>
      <p:font typeface="League Spartan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5902" y="7114902"/>
            <a:ext cx="2143398" cy="2143398"/>
          </a:xfrm>
          <a:custGeom>
            <a:avLst/>
            <a:gdLst/>
            <a:ahLst/>
            <a:cxnLst/>
            <a:rect r="r" b="b" t="t" l="l"/>
            <a:pathLst>
              <a:path h="2143398" w="2143398">
                <a:moveTo>
                  <a:pt x="0" y="0"/>
                </a:moveTo>
                <a:lnTo>
                  <a:pt x="2143398" y="0"/>
                </a:lnTo>
                <a:lnTo>
                  <a:pt x="2143398" y="2143398"/>
                </a:lnTo>
                <a:lnTo>
                  <a:pt x="0" y="214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3906" y="3053080"/>
            <a:ext cx="14300188" cy="287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999">
                <a:solidFill>
                  <a:srgbClr val="545454"/>
                </a:solidFill>
                <a:latin typeface="Radley"/>
                <a:ea typeface="Radley"/>
                <a:cs typeface="Radley"/>
                <a:sym typeface="Radley"/>
              </a:rPr>
              <a:t>CynTi</a:t>
            </a:r>
          </a:p>
          <a:p>
            <a:pPr algn="ctr">
              <a:lnSpc>
                <a:spcPts val="4770"/>
              </a:lnSpc>
            </a:pPr>
          </a:p>
          <a:p>
            <a:pPr algn="ctr">
              <a:lnSpc>
                <a:spcPts val="6360"/>
              </a:lnSpc>
            </a:pPr>
            <a:r>
              <a:rPr lang="en-US" sz="60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-基於聆聽音樂類型之MBTI分類與應用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71553" y="8594395"/>
            <a:ext cx="25448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徐梓薰  謝旻軒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776" y="962025"/>
            <a:ext cx="35544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2024 Sep 18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1567" y="8229600"/>
            <a:ext cx="4156364" cy="4114800"/>
          </a:xfrm>
          <a:custGeom>
            <a:avLst/>
            <a:gdLst/>
            <a:ahLst/>
            <a:cxnLst/>
            <a:rect r="r" b="b" t="t" l="l"/>
            <a:pathLst>
              <a:path h="4114800" w="4156364">
                <a:moveTo>
                  <a:pt x="0" y="0"/>
                </a:moveTo>
                <a:lnTo>
                  <a:pt x="4156363" y="0"/>
                </a:lnTo>
                <a:lnTo>
                  <a:pt x="4156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300235"/>
            <a:ext cx="3982353" cy="2986765"/>
          </a:xfrm>
          <a:custGeom>
            <a:avLst/>
            <a:gdLst/>
            <a:ahLst/>
            <a:cxnLst/>
            <a:rect r="r" b="b" t="t" l="l"/>
            <a:pathLst>
              <a:path h="2986765" w="3982353">
                <a:moveTo>
                  <a:pt x="0" y="0"/>
                </a:moveTo>
                <a:lnTo>
                  <a:pt x="3982353" y="0"/>
                </a:lnTo>
                <a:lnTo>
                  <a:pt x="3982353" y="2986765"/>
                </a:lnTo>
                <a:lnTo>
                  <a:pt x="0" y="298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31979" y="-1125745"/>
            <a:ext cx="4121357" cy="4114800"/>
          </a:xfrm>
          <a:custGeom>
            <a:avLst/>
            <a:gdLst/>
            <a:ahLst/>
            <a:cxnLst/>
            <a:rect r="r" b="b" t="t" l="l"/>
            <a:pathLst>
              <a:path h="4114800" w="4121357">
                <a:moveTo>
                  <a:pt x="0" y="0"/>
                </a:moveTo>
                <a:lnTo>
                  <a:pt x="4121358" y="0"/>
                </a:lnTo>
                <a:lnTo>
                  <a:pt x="4121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7896" y="710635"/>
            <a:ext cx="5779824" cy="8868019"/>
          </a:xfrm>
          <a:custGeom>
            <a:avLst/>
            <a:gdLst/>
            <a:ahLst/>
            <a:cxnLst/>
            <a:rect r="r" b="b" t="t" l="l"/>
            <a:pathLst>
              <a:path h="8868019" w="5779824">
                <a:moveTo>
                  <a:pt x="0" y="0"/>
                </a:moveTo>
                <a:lnTo>
                  <a:pt x="5779824" y="0"/>
                </a:lnTo>
                <a:lnTo>
                  <a:pt x="5779824" y="8868019"/>
                </a:lnTo>
                <a:lnTo>
                  <a:pt x="0" y="8868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0921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8419" y="3685524"/>
            <a:ext cx="7366296" cy="2918241"/>
            <a:chOff x="0" y="0"/>
            <a:chExt cx="9821728" cy="38909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821728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MBTI預測模型</a:t>
              </a:r>
            </a:p>
            <a:p>
              <a:pPr algn="l" marL="0" indent="0" lvl="0">
                <a:lnSpc>
                  <a:spcPts val="8399"/>
                </a:lnSpc>
              </a:pPr>
              <a:r>
                <a:rPr lang="en-US" sz="699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-實作方式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08574"/>
              <a:ext cx="9821728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48658" y="8793617"/>
            <a:ext cx="1021283" cy="10212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059136" y="9035019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72661">
            <a:off x="9653087" y="-748773"/>
            <a:ext cx="11662577" cy="11662577"/>
          </a:xfrm>
          <a:custGeom>
            <a:avLst/>
            <a:gdLst/>
            <a:ahLst/>
            <a:cxnLst/>
            <a:rect r="r" b="b" t="t" l="l"/>
            <a:pathLst>
              <a:path h="11662577" w="11662577">
                <a:moveTo>
                  <a:pt x="0" y="0"/>
                </a:moveTo>
                <a:lnTo>
                  <a:pt x="11662577" y="0"/>
                </a:lnTo>
                <a:lnTo>
                  <a:pt x="11662577" y="11662577"/>
                </a:lnTo>
                <a:lnTo>
                  <a:pt x="0" y="1166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8298" y="603024"/>
            <a:ext cx="5771455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</a:pPr>
            <a:r>
              <a:rPr lang="en-US" sz="560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MBTI預測模型-自動化ML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8217" y="2710471"/>
            <a:ext cx="15391567" cy="6547829"/>
          </a:xfrm>
          <a:custGeom>
            <a:avLst/>
            <a:gdLst/>
            <a:ahLst/>
            <a:cxnLst/>
            <a:rect r="r" b="b" t="t" l="l"/>
            <a:pathLst>
              <a:path h="6547829" w="15391567">
                <a:moveTo>
                  <a:pt x="0" y="0"/>
                </a:moveTo>
                <a:lnTo>
                  <a:pt x="15391566" y="0"/>
                </a:lnTo>
                <a:lnTo>
                  <a:pt x="15391566" y="6547829"/>
                </a:lnTo>
                <a:lnTo>
                  <a:pt x="0" y="6547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49636" y="917956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48658" y="8747658"/>
            <a:ext cx="1021283" cy="10212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059136" y="898906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A8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25237" y="6799230"/>
            <a:ext cx="5507873" cy="4114800"/>
          </a:xfrm>
          <a:custGeom>
            <a:avLst/>
            <a:gdLst/>
            <a:ahLst/>
            <a:cxnLst/>
            <a:rect r="r" b="b" t="t" l="l"/>
            <a:pathLst>
              <a:path h="4114800" w="5507873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02500"/>
            <a:ext cx="6684581" cy="1104570"/>
            <a:chOff x="0" y="0"/>
            <a:chExt cx="8912774" cy="14727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5620931" cy="1482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97"/>
                </a:lnSpc>
              </a:pPr>
              <a:r>
                <a:rPr lang="en-US" sz="7247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資料集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100032" y="480337"/>
              <a:ext cx="3812742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共4081筆資料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11767" y="9279751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10790" y="8847849"/>
            <a:ext cx="1021283" cy="10212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21267" y="9089251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7701" y="4719508"/>
            <a:ext cx="8933566" cy="219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115" indent="-338558" lvl="1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資料集來源:Kaggle</a:t>
            </a:r>
          </a:p>
          <a:p>
            <a:pPr algn="l" marL="677115" indent="-338558" lvl="1">
              <a:lnSpc>
                <a:spcPts val="4390"/>
              </a:lnSpc>
              <a:buFont typeface="Arial"/>
              <a:buChar char="•"/>
            </a:pPr>
            <a:r>
              <a:rPr lang="en-US" sz="3136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資料內容:MBTI與對應的播放清單內歌曲的音樂特性，每行都是 Spotify 播放清單的聚合資訊(音樂特性的平均值及標準差)。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3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1549" y="1624670"/>
            <a:ext cx="11964903" cy="8418663"/>
            <a:chOff x="0" y="0"/>
            <a:chExt cx="15953204" cy="112248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20912" cy="11224884"/>
            </a:xfrm>
            <a:custGeom>
              <a:avLst/>
              <a:gdLst/>
              <a:ahLst/>
              <a:cxnLst/>
              <a:rect r="r" b="b" t="t" l="l"/>
              <a:pathLst>
                <a:path h="11224884" w="7720912">
                  <a:moveTo>
                    <a:pt x="0" y="0"/>
                  </a:moveTo>
                  <a:lnTo>
                    <a:pt x="7720912" y="0"/>
                  </a:lnTo>
                  <a:lnTo>
                    <a:pt x="7720912" y="11224884"/>
                  </a:lnTo>
                  <a:lnTo>
                    <a:pt x="0" y="112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20912" y="0"/>
              <a:ext cx="8232292" cy="11224884"/>
            </a:xfrm>
            <a:custGeom>
              <a:avLst/>
              <a:gdLst/>
              <a:ahLst/>
              <a:cxnLst/>
              <a:rect r="r" b="b" t="t" l="l"/>
              <a:pathLst>
                <a:path h="11224884" w="8232292">
                  <a:moveTo>
                    <a:pt x="0" y="0"/>
                  </a:moveTo>
                  <a:lnTo>
                    <a:pt x="8232292" y="0"/>
                  </a:lnTo>
                  <a:lnTo>
                    <a:pt x="8232292" y="11224884"/>
                  </a:lnTo>
                  <a:lnTo>
                    <a:pt x="0" y="11224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56635" y="2549842"/>
            <a:ext cx="895350" cy="681990"/>
            <a:chOff x="-25400" y="-26670"/>
            <a:chExt cx="1193800" cy="909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26670"/>
              <a:ext cx="1141730" cy="857250"/>
            </a:xfrm>
            <a:custGeom>
              <a:avLst/>
              <a:gdLst/>
              <a:ahLst/>
              <a:cxnLst/>
              <a:rect r="r" b="b" t="t" l="l"/>
              <a:pathLst>
                <a:path h="857250" w="1141730">
                  <a:moveTo>
                    <a:pt x="0" y="0"/>
                  </a:moveTo>
                  <a:lnTo>
                    <a:pt x="1141730" y="0"/>
                  </a:lnTo>
                  <a:lnTo>
                    <a:pt x="1141730" y="85725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00" cy="909320"/>
            </a:xfrm>
            <a:custGeom>
              <a:avLst/>
              <a:gdLst/>
              <a:ahLst/>
              <a:cxnLst/>
              <a:rect r="r" b="b" t="t" l="l"/>
              <a:pathLst>
                <a:path h="909320" w="1193800">
                  <a:moveTo>
                    <a:pt x="25400" y="1270"/>
                  </a:moveTo>
                  <a:lnTo>
                    <a:pt x="1117600" y="0"/>
                  </a:lnTo>
                  <a:lnTo>
                    <a:pt x="1148080" y="11430"/>
                  </a:lnTo>
                  <a:lnTo>
                    <a:pt x="1167130" y="26670"/>
                  </a:lnTo>
                  <a:lnTo>
                    <a:pt x="1181100" y="55880"/>
                  </a:lnTo>
                  <a:lnTo>
                    <a:pt x="1187450" y="87630"/>
                  </a:lnTo>
                  <a:lnTo>
                    <a:pt x="1192530" y="201930"/>
                  </a:lnTo>
                  <a:lnTo>
                    <a:pt x="1193800" y="820420"/>
                  </a:lnTo>
                  <a:lnTo>
                    <a:pt x="1184910" y="861060"/>
                  </a:lnTo>
                  <a:lnTo>
                    <a:pt x="1170940" y="880110"/>
                  </a:lnTo>
                  <a:lnTo>
                    <a:pt x="1127760" y="901700"/>
                  </a:lnTo>
                  <a:lnTo>
                    <a:pt x="1046480" y="908050"/>
                  </a:lnTo>
                  <a:lnTo>
                    <a:pt x="107950" y="909320"/>
                  </a:lnTo>
                  <a:lnTo>
                    <a:pt x="59690" y="908050"/>
                  </a:lnTo>
                  <a:lnTo>
                    <a:pt x="36830" y="897890"/>
                  </a:lnTo>
                  <a:lnTo>
                    <a:pt x="13970" y="866140"/>
                  </a:lnTo>
                  <a:lnTo>
                    <a:pt x="3810" y="817880"/>
                  </a:lnTo>
                  <a:lnTo>
                    <a:pt x="0" y="52070"/>
                  </a:lnTo>
                  <a:lnTo>
                    <a:pt x="1270" y="27940"/>
                  </a:lnTo>
                  <a:lnTo>
                    <a:pt x="10160" y="15240"/>
                  </a:lnTo>
                  <a:lnTo>
                    <a:pt x="34290" y="11430"/>
                  </a:lnTo>
                  <a:lnTo>
                    <a:pt x="46990" y="21590"/>
                  </a:lnTo>
                  <a:lnTo>
                    <a:pt x="50800" y="36830"/>
                  </a:lnTo>
                  <a:lnTo>
                    <a:pt x="44450" y="52070"/>
                  </a:lnTo>
                  <a:lnTo>
                    <a:pt x="22860" y="60960"/>
                  </a:lnTo>
                  <a:lnTo>
                    <a:pt x="8890" y="54610"/>
                  </a:lnTo>
                  <a:lnTo>
                    <a:pt x="0" y="31750"/>
                  </a:lnTo>
                  <a:lnTo>
                    <a:pt x="7620" y="17780"/>
                  </a:lnTo>
                  <a:lnTo>
                    <a:pt x="29210" y="10160"/>
                  </a:lnTo>
                  <a:lnTo>
                    <a:pt x="43180" y="17780"/>
                  </a:lnTo>
                  <a:lnTo>
                    <a:pt x="50800" y="31750"/>
                  </a:lnTo>
                  <a:lnTo>
                    <a:pt x="52070" y="756920"/>
                  </a:lnTo>
                  <a:lnTo>
                    <a:pt x="57150" y="847090"/>
                  </a:lnTo>
                  <a:lnTo>
                    <a:pt x="63500" y="861060"/>
                  </a:lnTo>
                  <a:lnTo>
                    <a:pt x="71120" y="863600"/>
                  </a:lnTo>
                  <a:lnTo>
                    <a:pt x="102870" y="858520"/>
                  </a:lnTo>
                  <a:lnTo>
                    <a:pt x="1016000" y="857250"/>
                  </a:lnTo>
                  <a:lnTo>
                    <a:pt x="1106170" y="854710"/>
                  </a:lnTo>
                  <a:lnTo>
                    <a:pt x="1127760" y="845820"/>
                  </a:lnTo>
                  <a:lnTo>
                    <a:pt x="1139190" y="834390"/>
                  </a:lnTo>
                  <a:lnTo>
                    <a:pt x="1144270" y="819150"/>
                  </a:lnTo>
                  <a:lnTo>
                    <a:pt x="1137920" y="93980"/>
                  </a:lnTo>
                  <a:lnTo>
                    <a:pt x="1125220" y="54610"/>
                  </a:lnTo>
                  <a:lnTo>
                    <a:pt x="1111250" y="49530"/>
                  </a:lnTo>
                  <a:lnTo>
                    <a:pt x="26670" y="52070"/>
                  </a:lnTo>
                  <a:lnTo>
                    <a:pt x="5080" y="43180"/>
                  </a:lnTo>
                  <a:lnTo>
                    <a:pt x="0" y="27940"/>
                  </a:lnTo>
                  <a:lnTo>
                    <a:pt x="5080" y="12700"/>
                  </a:lnTo>
                  <a:lnTo>
                    <a:pt x="25400" y="1270"/>
                  </a:lnTo>
                </a:path>
              </a:pathLst>
            </a:custGeom>
            <a:solidFill>
              <a:srgbClr val="140F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43000" cy="87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91878" y="4623911"/>
            <a:ext cx="1263015" cy="700088"/>
            <a:chOff x="-25400" y="-26670"/>
            <a:chExt cx="1684020" cy="933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6670"/>
              <a:ext cx="1631950" cy="880110"/>
            </a:xfrm>
            <a:custGeom>
              <a:avLst/>
              <a:gdLst/>
              <a:ahLst/>
              <a:cxnLst/>
              <a:rect r="r" b="b" t="t" l="l"/>
              <a:pathLst>
                <a:path h="880110" w="1631950">
                  <a:moveTo>
                    <a:pt x="0" y="0"/>
                  </a:moveTo>
                  <a:lnTo>
                    <a:pt x="1631950" y="0"/>
                  </a:lnTo>
                  <a:lnTo>
                    <a:pt x="163195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4020" cy="933450"/>
            </a:xfrm>
            <a:custGeom>
              <a:avLst/>
              <a:gdLst/>
              <a:ahLst/>
              <a:cxnLst/>
              <a:rect r="r" b="b" t="t" l="l"/>
              <a:pathLst>
                <a:path h="933450" w="1684020">
                  <a:moveTo>
                    <a:pt x="25400" y="1270"/>
                  </a:moveTo>
                  <a:lnTo>
                    <a:pt x="1601470" y="0"/>
                  </a:lnTo>
                  <a:lnTo>
                    <a:pt x="1630680" y="10160"/>
                  </a:lnTo>
                  <a:lnTo>
                    <a:pt x="1653540" y="30480"/>
                  </a:lnTo>
                  <a:lnTo>
                    <a:pt x="1666240" y="57150"/>
                  </a:lnTo>
                  <a:lnTo>
                    <a:pt x="1677670" y="107950"/>
                  </a:lnTo>
                  <a:lnTo>
                    <a:pt x="1682750" y="250190"/>
                  </a:lnTo>
                  <a:lnTo>
                    <a:pt x="1684020" y="829310"/>
                  </a:lnTo>
                  <a:lnTo>
                    <a:pt x="1672590" y="878840"/>
                  </a:lnTo>
                  <a:lnTo>
                    <a:pt x="1661160" y="895350"/>
                  </a:lnTo>
                  <a:lnTo>
                    <a:pt x="1644650" y="906780"/>
                  </a:lnTo>
                  <a:lnTo>
                    <a:pt x="1596390" y="923290"/>
                  </a:lnTo>
                  <a:lnTo>
                    <a:pt x="1464310" y="930910"/>
                  </a:lnTo>
                  <a:lnTo>
                    <a:pt x="121920" y="933450"/>
                  </a:lnTo>
                  <a:lnTo>
                    <a:pt x="72390" y="929640"/>
                  </a:lnTo>
                  <a:lnTo>
                    <a:pt x="43180" y="918210"/>
                  </a:lnTo>
                  <a:lnTo>
                    <a:pt x="15240" y="876300"/>
                  </a:lnTo>
                  <a:lnTo>
                    <a:pt x="6350" y="826770"/>
                  </a:lnTo>
                  <a:lnTo>
                    <a:pt x="0" y="674370"/>
                  </a:lnTo>
                  <a:lnTo>
                    <a:pt x="0" y="34290"/>
                  </a:lnTo>
                  <a:lnTo>
                    <a:pt x="8890" y="16510"/>
                  </a:lnTo>
                  <a:lnTo>
                    <a:pt x="27940" y="10160"/>
                  </a:lnTo>
                  <a:lnTo>
                    <a:pt x="45720" y="19050"/>
                  </a:lnTo>
                  <a:lnTo>
                    <a:pt x="50800" y="39370"/>
                  </a:lnTo>
                  <a:lnTo>
                    <a:pt x="46990" y="48260"/>
                  </a:lnTo>
                  <a:lnTo>
                    <a:pt x="31750" y="59690"/>
                  </a:lnTo>
                  <a:lnTo>
                    <a:pt x="11430" y="57150"/>
                  </a:lnTo>
                  <a:lnTo>
                    <a:pt x="0" y="40640"/>
                  </a:lnTo>
                  <a:lnTo>
                    <a:pt x="0" y="30480"/>
                  </a:lnTo>
                  <a:lnTo>
                    <a:pt x="11430" y="13970"/>
                  </a:lnTo>
                  <a:lnTo>
                    <a:pt x="30480" y="10160"/>
                  </a:lnTo>
                  <a:lnTo>
                    <a:pt x="40640" y="15240"/>
                  </a:lnTo>
                  <a:lnTo>
                    <a:pt x="50800" y="31750"/>
                  </a:lnTo>
                  <a:lnTo>
                    <a:pt x="53340" y="764540"/>
                  </a:lnTo>
                  <a:lnTo>
                    <a:pt x="60960" y="864870"/>
                  </a:lnTo>
                  <a:lnTo>
                    <a:pt x="71120" y="882650"/>
                  </a:lnTo>
                  <a:lnTo>
                    <a:pt x="81280" y="883920"/>
                  </a:lnTo>
                  <a:lnTo>
                    <a:pt x="1454150" y="880110"/>
                  </a:lnTo>
                  <a:lnTo>
                    <a:pt x="1555750" y="877570"/>
                  </a:lnTo>
                  <a:lnTo>
                    <a:pt x="1625600" y="864870"/>
                  </a:lnTo>
                  <a:lnTo>
                    <a:pt x="1633220" y="825500"/>
                  </a:lnTo>
                  <a:lnTo>
                    <a:pt x="1631950" y="256540"/>
                  </a:lnTo>
                  <a:lnTo>
                    <a:pt x="1626870" y="114300"/>
                  </a:lnTo>
                  <a:lnTo>
                    <a:pt x="1615440" y="64770"/>
                  </a:lnTo>
                  <a:lnTo>
                    <a:pt x="1602740" y="49530"/>
                  </a:lnTo>
                  <a:lnTo>
                    <a:pt x="1592580" y="48260"/>
                  </a:lnTo>
                  <a:lnTo>
                    <a:pt x="1541780" y="52070"/>
                  </a:lnTo>
                  <a:lnTo>
                    <a:pt x="26670" y="52070"/>
                  </a:lnTo>
                  <a:lnTo>
                    <a:pt x="8890" y="45720"/>
                  </a:lnTo>
                  <a:lnTo>
                    <a:pt x="0" y="27940"/>
                  </a:lnTo>
                  <a:lnTo>
                    <a:pt x="7620" y="8890"/>
                  </a:lnTo>
                  <a:lnTo>
                    <a:pt x="25400" y="1270"/>
                  </a:lnTo>
                </a:path>
              </a:pathLst>
            </a:custGeom>
            <a:solidFill>
              <a:srgbClr val="140F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633220" cy="899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87631" y="5834002"/>
            <a:ext cx="2094807" cy="4114800"/>
          </a:xfrm>
          <a:custGeom>
            <a:avLst/>
            <a:gdLst/>
            <a:ahLst/>
            <a:cxnLst/>
            <a:rect r="r" b="b" t="t" l="l"/>
            <a:pathLst>
              <a:path h="4114800" w="2094807">
                <a:moveTo>
                  <a:pt x="0" y="0"/>
                </a:moveTo>
                <a:lnTo>
                  <a:pt x="2094808" y="0"/>
                </a:lnTo>
                <a:lnTo>
                  <a:pt x="2094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0957" y="322360"/>
            <a:ext cx="6976854" cy="92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sz="5992">
                <a:solidFill>
                  <a:srgbClr val="FCFCFC"/>
                </a:solidFill>
                <a:latin typeface="芫荽"/>
                <a:ea typeface="芫荽"/>
                <a:cs typeface="芫荽"/>
                <a:sym typeface="芫荽"/>
              </a:rPr>
              <a:t>模擬指標及預測結果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90957" y="8747658"/>
            <a:ext cx="1021283" cy="102128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01434" y="898906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37B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890" y="2156011"/>
            <a:ext cx="16320219" cy="6528088"/>
          </a:xfrm>
          <a:custGeom>
            <a:avLst/>
            <a:gdLst/>
            <a:ahLst/>
            <a:cxnLst/>
            <a:rect r="r" b="b" t="t" l="l"/>
            <a:pathLst>
              <a:path h="6528088" w="16320219">
                <a:moveTo>
                  <a:pt x="0" y="0"/>
                </a:moveTo>
                <a:lnTo>
                  <a:pt x="16320220" y="0"/>
                </a:lnTo>
                <a:lnTo>
                  <a:pt x="16320220" y="6528088"/>
                </a:lnTo>
                <a:lnTo>
                  <a:pt x="0" y="6528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4368" y="325438"/>
            <a:ext cx="11739265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  <a:spcBef>
                <a:spcPct val="0"/>
              </a:spcBef>
            </a:pPr>
            <a:r>
              <a:rPr lang="en-US" sz="725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16分類模型vs.4個2分類模型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4478" y="9191625"/>
            <a:ext cx="8360926" cy="489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最終我們決定採用16分類模型進行使用者的mbti預測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748658" y="8793617"/>
            <a:ext cx="1021283" cy="10212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059136" y="9035019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423" y="874765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231439" y="0"/>
            <a:ext cx="6741966" cy="10394446"/>
          </a:xfrm>
          <a:custGeom>
            <a:avLst/>
            <a:gdLst/>
            <a:ahLst/>
            <a:cxnLst/>
            <a:rect r="r" b="b" t="t" l="l"/>
            <a:pathLst>
              <a:path h="10394446" w="6741966">
                <a:moveTo>
                  <a:pt x="0" y="0"/>
                </a:moveTo>
                <a:lnTo>
                  <a:pt x="6741965" y="0"/>
                </a:lnTo>
                <a:lnTo>
                  <a:pt x="6741965" y="10394446"/>
                </a:lnTo>
                <a:lnTo>
                  <a:pt x="0" y="10394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55064" y="-840377"/>
            <a:ext cx="4459848" cy="6582770"/>
          </a:xfrm>
          <a:custGeom>
            <a:avLst/>
            <a:gdLst/>
            <a:ahLst/>
            <a:cxnLst/>
            <a:rect r="r" b="b" t="t" l="l"/>
            <a:pathLst>
              <a:path h="6582770" w="4459848">
                <a:moveTo>
                  <a:pt x="0" y="0"/>
                </a:moveTo>
                <a:lnTo>
                  <a:pt x="4459849" y="0"/>
                </a:lnTo>
                <a:lnTo>
                  <a:pt x="4459849" y="6582770"/>
                </a:lnTo>
                <a:lnTo>
                  <a:pt x="0" y="658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0423" y="650875"/>
            <a:ext cx="12510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強化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900" y="898906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4785" y="1929514"/>
            <a:ext cx="4987111" cy="163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➮搜尋功能加入MBTI特性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▸演唱會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▸專輯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765325"/>
            <a:chOff x="0" y="0"/>
            <a:chExt cx="5666449" cy="856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6449" cy="856823"/>
            </a:xfrm>
            <a:custGeom>
              <a:avLst/>
              <a:gdLst/>
              <a:ahLst/>
              <a:cxnLst/>
              <a:rect r="r" b="b" t="t" l="l"/>
              <a:pathLst>
                <a:path h="856823" w="5666449">
                  <a:moveTo>
                    <a:pt x="0" y="0"/>
                  </a:moveTo>
                  <a:lnTo>
                    <a:pt x="5666449" y="0"/>
                  </a:lnTo>
                  <a:lnTo>
                    <a:pt x="5666449" y="856823"/>
                  </a:lnTo>
                  <a:lnTo>
                    <a:pt x="0" y="856823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874988" y="8535568"/>
            <a:ext cx="7315200" cy="2469762"/>
          </a:xfrm>
          <a:custGeom>
            <a:avLst/>
            <a:gdLst/>
            <a:ahLst/>
            <a:cxnLst/>
            <a:rect r="r" b="b" t="t" l="l"/>
            <a:pathLst>
              <a:path h="2469762" w="7315200">
                <a:moveTo>
                  <a:pt x="0" y="0"/>
                </a:moveTo>
                <a:lnTo>
                  <a:pt x="7315200" y="0"/>
                </a:lnTo>
                <a:lnTo>
                  <a:pt x="7315200" y="2469762"/>
                </a:lnTo>
                <a:lnTo>
                  <a:pt x="0" y="2469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12536">
            <a:off x="15534063" y="-674737"/>
            <a:ext cx="5507873" cy="4114800"/>
          </a:xfrm>
          <a:custGeom>
            <a:avLst/>
            <a:gdLst/>
            <a:ahLst/>
            <a:cxnLst/>
            <a:rect r="r" b="b" t="t" l="l"/>
            <a:pathLst>
              <a:path h="4114800" w="5507873">
                <a:moveTo>
                  <a:pt x="0" y="0"/>
                </a:moveTo>
                <a:lnTo>
                  <a:pt x="5507874" y="0"/>
                </a:lnTo>
                <a:lnTo>
                  <a:pt x="5507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24523"/>
            <a:ext cx="10943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工具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1489" y="877697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7949" y="3661735"/>
            <a:ext cx="2216671" cy="2308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255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▸python</a:t>
            </a:r>
          </a:p>
          <a:p>
            <a:pPr algn="l">
              <a:lnSpc>
                <a:spcPts val="4558"/>
              </a:lnSpc>
            </a:pPr>
            <a:r>
              <a:rPr lang="en-US" sz="3255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▸flask</a:t>
            </a:r>
          </a:p>
          <a:p>
            <a:pPr algn="l">
              <a:lnSpc>
                <a:spcPts val="4558"/>
              </a:lnSpc>
            </a:pPr>
            <a:r>
              <a:rPr lang="en-US" sz="3255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▸Docker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4A433F"/>
                </a:solidFill>
                <a:latin typeface="芫荽"/>
                <a:ea typeface="芫荽"/>
                <a:cs typeface="芫荽"/>
                <a:sym typeface="芫荽"/>
              </a:rPr>
              <a:t>▸MongoDB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9F9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0320" y="3844925"/>
            <a:ext cx="12507360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FCFCF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43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433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581489" y="8767445"/>
            <a:ext cx="362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8536" y="2716878"/>
            <a:ext cx="9660373" cy="468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對現代許多人來說，音樂已是日常生活的重要部分，</a:t>
            </a: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而MBTI測試也常被用來代表個人的人格特質。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在探索專題方向時，我們發現音樂品味與人格特質之間存在一定的關聯。</a:t>
            </a:r>
          </a:p>
          <a:p>
            <a:pPr algn="l">
              <a:lnSpc>
                <a:spcPts val="4143"/>
              </a:lnSpc>
            </a:pPr>
          </a:p>
          <a:p>
            <a:pPr algn="l">
              <a:lnSpc>
                <a:spcPts val="4143"/>
              </a:lnSpc>
            </a:pPr>
            <a:r>
              <a:rPr lang="en-US" sz="2589">
                <a:solidFill>
                  <a:srgbClr val="E7DCDC"/>
                </a:solidFill>
                <a:latin typeface="芫荽"/>
                <a:ea typeface="芫荽"/>
                <a:cs typeface="芫荽"/>
                <a:sym typeface="芫荽"/>
              </a:rPr>
              <a:t>我們希望CYNTI能幫助使用者在享受音樂的同時，可以同時進行一些簡單的音樂查詢，也更深入了解自己的音樂型人格。</a:t>
            </a:r>
          </a:p>
          <a:p>
            <a:pPr algn="l">
              <a:lnSpc>
                <a:spcPts val="414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8536" y="1240925"/>
            <a:ext cx="179061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359">
                <a:solidFill>
                  <a:srgbClr val="E7DCDC"/>
                </a:solidFill>
                <a:latin typeface="明體"/>
                <a:ea typeface="明體"/>
                <a:cs typeface="明體"/>
                <a:sym typeface="明體"/>
              </a:rPr>
              <a:t>動機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479682" y="1374275"/>
            <a:ext cx="5464037" cy="7161293"/>
          </a:xfrm>
          <a:custGeom>
            <a:avLst/>
            <a:gdLst/>
            <a:ahLst/>
            <a:cxnLst/>
            <a:rect r="r" b="b" t="t" l="l"/>
            <a:pathLst>
              <a:path h="7161293" w="5464037">
                <a:moveTo>
                  <a:pt x="0" y="0"/>
                </a:moveTo>
                <a:lnTo>
                  <a:pt x="5464036" y="0"/>
                </a:lnTo>
                <a:lnTo>
                  <a:pt x="5464036" y="7161293"/>
                </a:lnTo>
                <a:lnTo>
                  <a:pt x="0" y="716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54" t="-783" r="-18962" b="-783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8058" y="8535568"/>
            <a:ext cx="1021283" cy="10212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DCD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8536" y="8767445"/>
            <a:ext cx="362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8F675D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818810" y="2372093"/>
            <a:ext cx="10269122" cy="520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➮搜尋：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▸演唱會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(a)日期查詢(b)關鍵字查詢(c)收藏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▸藝人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▸歌曲</a:t>
            </a:r>
          </a:p>
          <a:p>
            <a:pPr algn="l">
              <a:lnSpc>
                <a:spcPts val="397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➮MBTI：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▸推薦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▸根據喜歡的歌曲預測音樂型MBTI</a:t>
            </a:r>
          </a:p>
          <a:p>
            <a:pPr algn="l">
              <a:lnSpc>
                <a:spcPts val="39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80407" y="1028700"/>
            <a:ext cx="5190333" cy="8422447"/>
          </a:xfrm>
          <a:custGeom>
            <a:avLst/>
            <a:gdLst/>
            <a:ahLst/>
            <a:cxnLst/>
            <a:rect r="r" b="b" t="t" l="l"/>
            <a:pathLst>
              <a:path h="8422447" w="5190333">
                <a:moveTo>
                  <a:pt x="0" y="0"/>
                </a:moveTo>
                <a:lnTo>
                  <a:pt x="5190333" y="0"/>
                </a:lnTo>
                <a:lnTo>
                  <a:pt x="5190333" y="8422447"/>
                </a:lnTo>
                <a:lnTo>
                  <a:pt x="0" y="8422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18810" y="1063410"/>
            <a:ext cx="1674533" cy="100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1"/>
              </a:lnSpc>
            </a:pPr>
            <a:r>
              <a:rPr lang="en-US" sz="5801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目標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8810" y="7615180"/>
            <a:ext cx="9287642" cy="194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3165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特色：</a:t>
            </a:r>
          </a:p>
          <a:p>
            <a:pPr algn="l">
              <a:lnSpc>
                <a:spcPts val="3671"/>
              </a:lnSpc>
            </a:pPr>
            <a:r>
              <a:rPr lang="en-US" sz="262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透過Linebot實現：</a:t>
            </a:r>
          </a:p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✔依照自己的喜好搜尋並收藏演唱會，省去搜尋時間</a:t>
            </a:r>
          </a:p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✔了解自己的音樂人格並獲得自己可能會喜歡的新歌曲!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11408" y="4676371"/>
            <a:ext cx="2820863" cy="2334264"/>
          </a:xfrm>
          <a:custGeom>
            <a:avLst/>
            <a:gdLst/>
            <a:ahLst/>
            <a:cxnLst/>
            <a:rect r="r" b="b" t="t" l="l"/>
            <a:pathLst>
              <a:path h="2334264" w="2820863">
                <a:moveTo>
                  <a:pt x="0" y="0"/>
                </a:moveTo>
                <a:lnTo>
                  <a:pt x="2820863" y="0"/>
                </a:lnTo>
                <a:lnTo>
                  <a:pt x="2820863" y="2334264"/>
                </a:lnTo>
                <a:lnTo>
                  <a:pt x="0" y="233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32271" y="1912466"/>
            <a:ext cx="2415884" cy="2415884"/>
          </a:xfrm>
          <a:custGeom>
            <a:avLst/>
            <a:gdLst/>
            <a:ahLst/>
            <a:cxnLst/>
            <a:rect r="r" b="b" t="t" l="l"/>
            <a:pathLst>
              <a:path h="2415884" w="2415884">
                <a:moveTo>
                  <a:pt x="0" y="0"/>
                </a:moveTo>
                <a:lnTo>
                  <a:pt x="2415884" y="0"/>
                </a:lnTo>
                <a:lnTo>
                  <a:pt x="2415884" y="2415883"/>
                </a:lnTo>
                <a:lnTo>
                  <a:pt x="0" y="2415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51360" y="5107229"/>
            <a:ext cx="2333349" cy="2333349"/>
          </a:xfrm>
          <a:custGeom>
            <a:avLst/>
            <a:gdLst/>
            <a:ahLst/>
            <a:cxnLst/>
            <a:rect r="r" b="b" t="t" l="l"/>
            <a:pathLst>
              <a:path h="2333349" w="2333349">
                <a:moveTo>
                  <a:pt x="0" y="0"/>
                </a:moveTo>
                <a:lnTo>
                  <a:pt x="2333349" y="0"/>
                </a:lnTo>
                <a:lnTo>
                  <a:pt x="2333349" y="2333349"/>
                </a:lnTo>
                <a:lnTo>
                  <a:pt x="0" y="233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54431" y="4737634"/>
            <a:ext cx="1965911" cy="3030306"/>
          </a:xfrm>
          <a:custGeom>
            <a:avLst/>
            <a:gdLst/>
            <a:ahLst/>
            <a:cxnLst/>
            <a:rect r="r" b="b" t="t" l="l"/>
            <a:pathLst>
              <a:path h="3030306" w="1965911">
                <a:moveTo>
                  <a:pt x="0" y="0"/>
                </a:moveTo>
                <a:lnTo>
                  <a:pt x="1965912" y="0"/>
                </a:lnTo>
                <a:lnTo>
                  <a:pt x="1965912" y="3030306"/>
                </a:lnTo>
                <a:lnTo>
                  <a:pt x="0" y="3030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66255" y="5349948"/>
            <a:ext cx="1705105" cy="1705105"/>
          </a:xfrm>
          <a:custGeom>
            <a:avLst/>
            <a:gdLst/>
            <a:ahLst/>
            <a:cxnLst/>
            <a:rect r="r" b="b" t="t" l="l"/>
            <a:pathLst>
              <a:path h="1705105" w="1705105">
                <a:moveTo>
                  <a:pt x="0" y="0"/>
                </a:moveTo>
                <a:lnTo>
                  <a:pt x="1705105" y="0"/>
                </a:lnTo>
                <a:lnTo>
                  <a:pt x="1705105" y="1705105"/>
                </a:lnTo>
                <a:lnTo>
                  <a:pt x="0" y="1705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1805" y="5631385"/>
            <a:ext cx="1991278" cy="1075290"/>
          </a:xfrm>
          <a:custGeom>
            <a:avLst/>
            <a:gdLst/>
            <a:ahLst/>
            <a:cxnLst/>
            <a:rect r="r" b="b" t="t" l="l"/>
            <a:pathLst>
              <a:path h="1075290" w="1991278">
                <a:moveTo>
                  <a:pt x="0" y="0"/>
                </a:moveTo>
                <a:lnTo>
                  <a:pt x="1991278" y="0"/>
                </a:lnTo>
                <a:lnTo>
                  <a:pt x="1991278" y="1075290"/>
                </a:lnTo>
                <a:lnTo>
                  <a:pt x="0" y="1075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2560945" y="3751795"/>
            <a:ext cx="958202" cy="9107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8484709" y="6233755"/>
            <a:ext cx="1083755" cy="40149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1706388" y="6183469"/>
            <a:ext cx="1159867" cy="1903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4571681" y="6221548"/>
            <a:ext cx="1129803" cy="1903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543050" y="3826289"/>
            <a:ext cx="684770" cy="684484"/>
          </a:xfrm>
          <a:custGeom>
            <a:avLst/>
            <a:gdLst/>
            <a:ahLst/>
            <a:cxnLst/>
            <a:rect r="r" b="b" t="t" l="l"/>
            <a:pathLst>
              <a:path h="684484" w="684770">
                <a:moveTo>
                  <a:pt x="0" y="0"/>
                </a:moveTo>
                <a:lnTo>
                  <a:pt x="684770" y="0"/>
                </a:lnTo>
                <a:lnTo>
                  <a:pt x="684770" y="684485"/>
                </a:lnTo>
                <a:lnTo>
                  <a:pt x="0" y="684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82932" y="2529614"/>
            <a:ext cx="1294111" cy="1294111"/>
          </a:xfrm>
          <a:custGeom>
            <a:avLst/>
            <a:gdLst/>
            <a:ahLst/>
            <a:cxnLst/>
            <a:rect r="r" b="b" t="t" l="l"/>
            <a:pathLst>
              <a:path h="1294111" w="1294111">
                <a:moveTo>
                  <a:pt x="0" y="0"/>
                </a:moveTo>
                <a:lnTo>
                  <a:pt x="1294111" y="0"/>
                </a:lnTo>
                <a:lnTo>
                  <a:pt x="1294111" y="1294111"/>
                </a:lnTo>
                <a:lnTo>
                  <a:pt x="0" y="1294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2700000">
            <a:off x="5419987" y="3572461"/>
            <a:ext cx="2980760" cy="71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"/>
              </a:lnSpc>
            </a:pPr>
            <a:r>
              <a:rPr lang="en-US" sz="205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將用戶ID與透過API取得</a:t>
            </a:r>
          </a:p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的資料存入資料庫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5739967" y="3429512"/>
            <a:ext cx="1578068" cy="1677717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arrow" len="sm" w="med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9227820" y="6545495"/>
            <a:ext cx="128588" cy="124777"/>
            <a:chOff x="0" y="0"/>
            <a:chExt cx="171450" cy="1663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4450" y="43180"/>
              <a:ext cx="74930" cy="77470"/>
            </a:xfrm>
            <a:custGeom>
              <a:avLst/>
              <a:gdLst/>
              <a:ahLst/>
              <a:cxnLst/>
              <a:rect r="r" b="b" t="t" l="l"/>
              <a:pathLst>
                <a:path h="77470" w="74930">
                  <a:moveTo>
                    <a:pt x="74930" y="26670"/>
                  </a:moveTo>
                  <a:cubicBezTo>
                    <a:pt x="43180" y="77470"/>
                    <a:pt x="12700" y="68580"/>
                    <a:pt x="6350" y="57150"/>
                  </a:cubicBezTo>
                  <a:cubicBezTo>
                    <a:pt x="0" y="46990"/>
                    <a:pt x="6350" y="15240"/>
                    <a:pt x="15240" y="7620"/>
                  </a:cubicBezTo>
                  <a:cubicBezTo>
                    <a:pt x="25400" y="0"/>
                    <a:pt x="66040" y="11430"/>
                    <a:pt x="66040" y="114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959090" y="4097570"/>
            <a:ext cx="1985010" cy="1647825"/>
            <a:chOff x="0" y="0"/>
            <a:chExt cx="2646680" cy="2197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990" y="46990"/>
              <a:ext cx="2550160" cy="2098040"/>
            </a:xfrm>
            <a:custGeom>
              <a:avLst/>
              <a:gdLst/>
              <a:ahLst/>
              <a:cxnLst/>
              <a:rect r="r" b="b" t="t" l="l"/>
              <a:pathLst>
                <a:path h="2098040" w="2550160">
                  <a:moveTo>
                    <a:pt x="12700" y="2033270"/>
                  </a:moveTo>
                  <a:cubicBezTo>
                    <a:pt x="105410" y="1964690"/>
                    <a:pt x="111760" y="1971040"/>
                    <a:pt x="128270" y="1962150"/>
                  </a:cubicBezTo>
                  <a:cubicBezTo>
                    <a:pt x="195580" y="1925320"/>
                    <a:pt x="405130" y="1692910"/>
                    <a:pt x="544830" y="1582420"/>
                  </a:cubicBezTo>
                  <a:cubicBezTo>
                    <a:pt x="668020" y="1484630"/>
                    <a:pt x="803910" y="1421130"/>
                    <a:pt x="915670" y="1327150"/>
                  </a:cubicBezTo>
                  <a:cubicBezTo>
                    <a:pt x="1023620" y="1236980"/>
                    <a:pt x="1090930" y="1130300"/>
                    <a:pt x="1205230" y="1035050"/>
                  </a:cubicBezTo>
                  <a:cubicBezTo>
                    <a:pt x="1338580" y="922020"/>
                    <a:pt x="1548130" y="820420"/>
                    <a:pt x="1677670" y="707390"/>
                  </a:cubicBezTo>
                  <a:cubicBezTo>
                    <a:pt x="1783080" y="614680"/>
                    <a:pt x="1835150" y="508000"/>
                    <a:pt x="1938020" y="420370"/>
                  </a:cubicBezTo>
                  <a:cubicBezTo>
                    <a:pt x="2052320" y="323850"/>
                    <a:pt x="2244090" y="231140"/>
                    <a:pt x="2339340" y="157480"/>
                  </a:cubicBezTo>
                  <a:cubicBezTo>
                    <a:pt x="2397760" y="113030"/>
                    <a:pt x="2449830" y="67310"/>
                    <a:pt x="2472690" y="39370"/>
                  </a:cubicBezTo>
                  <a:cubicBezTo>
                    <a:pt x="2482850" y="26670"/>
                    <a:pt x="2480310" y="12700"/>
                    <a:pt x="2489200" y="7620"/>
                  </a:cubicBezTo>
                  <a:cubicBezTo>
                    <a:pt x="2498090" y="1270"/>
                    <a:pt x="2515870" y="0"/>
                    <a:pt x="2524760" y="3810"/>
                  </a:cubicBezTo>
                  <a:cubicBezTo>
                    <a:pt x="2532380" y="6350"/>
                    <a:pt x="2540000" y="12700"/>
                    <a:pt x="2543810" y="19050"/>
                  </a:cubicBezTo>
                  <a:cubicBezTo>
                    <a:pt x="2547620" y="25400"/>
                    <a:pt x="2550160" y="35560"/>
                    <a:pt x="2548890" y="43180"/>
                  </a:cubicBezTo>
                  <a:cubicBezTo>
                    <a:pt x="2546350" y="53340"/>
                    <a:pt x="2537460" y="67310"/>
                    <a:pt x="2528570" y="72390"/>
                  </a:cubicBezTo>
                  <a:cubicBezTo>
                    <a:pt x="2519680" y="77470"/>
                    <a:pt x="2501900" y="76200"/>
                    <a:pt x="2493010" y="72390"/>
                  </a:cubicBezTo>
                  <a:cubicBezTo>
                    <a:pt x="2485390" y="69850"/>
                    <a:pt x="2479040" y="62230"/>
                    <a:pt x="2476500" y="54610"/>
                  </a:cubicBezTo>
                  <a:cubicBezTo>
                    <a:pt x="2472690" y="45720"/>
                    <a:pt x="2473960" y="27940"/>
                    <a:pt x="2477770" y="19050"/>
                  </a:cubicBezTo>
                  <a:cubicBezTo>
                    <a:pt x="2481580" y="11430"/>
                    <a:pt x="2489200" y="6350"/>
                    <a:pt x="2496820" y="3810"/>
                  </a:cubicBezTo>
                  <a:cubicBezTo>
                    <a:pt x="2505710" y="0"/>
                    <a:pt x="2523490" y="1270"/>
                    <a:pt x="2532380" y="7620"/>
                  </a:cubicBezTo>
                  <a:cubicBezTo>
                    <a:pt x="2541270" y="12700"/>
                    <a:pt x="2550160" y="25400"/>
                    <a:pt x="2548890" y="39370"/>
                  </a:cubicBezTo>
                  <a:cubicBezTo>
                    <a:pt x="2546350" y="66040"/>
                    <a:pt x="2489200" y="119380"/>
                    <a:pt x="2453640" y="156210"/>
                  </a:cubicBezTo>
                  <a:cubicBezTo>
                    <a:pt x="2415540" y="194310"/>
                    <a:pt x="2379980" y="220980"/>
                    <a:pt x="2325370" y="261620"/>
                  </a:cubicBezTo>
                  <a:cubicBezTo>
                    <a:pt x="2237740" y="326390"/>
                    <a:pt x="2067560" y="407670"/>
                    <a:pt x="1964690" y="496570"/>
                  </a:cubicBezTo>
                  <a:cubicBezTo>
                    <a:pt x="1870710" y="576580"/>
                    <a:pt x="1824990" y="678180"/>
                    <a:pt x="1725930" y="765810"/>
                  </a:cubicBezTo>
                  <a:cubicBezTo>
                    <a:pt x="1600200" y="877570"/>
                    <a:pt x="1388110" y="980440"/>
                    <a:pt x="1252220" y="1094740"/>
                  </a:cubicBezTo>
                  <a:cubicBezTo>
                    <a:pt x="1135380" y="1192530"/>
                    <a:pt x="1060450" y="1306830"/>
                    <a:pt x="952500" y="1397000"/>
                  </a:cubicBezTo>
                  <a:cubicBezTo>
                    <a:pt x="844550" y="1485900"/>
                    <a:pt x="721360" y="1540510"/>
                    <a:pt x="601980" y="1633220"/>
                  </a:cubicBezTo>
                  <a:cubicBezTo>
                    <a:pt x="467360" y="1739900"/>
                    <a:pt x="294640" y="1925320"/>
                    <a:pt x="187960" y="2005330"/>
                  </a:cubicBezTo>
                  <a:cubicBezTo>
                    <a:pt x="129540" y="2049780"/>
                    <a:pt x="73660" y="2098040"/>
                    <a:pt x="40640" y="2098040"/>
                  </a:cubicBezTo>
                  <a:cubicBezTo>
                    <a:pt x="25400" y="2098040"/>
                    <a:pt x="8890" y="2086610"/>
                    <a:pt x="3810" y="2075180"/>
                  </a:cubicBezTo>
                  <a:cubicBezTo>
                    <a:pt x="0" y="2065020"/>
                    <a:pt x="12700" y="2033270"/>
                    <a:pt x="12700" y="20332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693593" y="3941360"/>
            <a:ext cx="402908" cy="454343"/>
            <a:chOff x="0" y="0"/>
            <a:chExt cx="537210" cy="6057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8260" y="48260"/>
              <a:ext cx="440690" cy="510540"/>
            </a:xfrm>
            <a:custGeom>
              <a:avLst/>
              <a:gdLst/>
              <a:ahLst/>
              <a:cxnLst/>
              <a:rect r="r" b="b" t="t" l="l"/>
              <a:pathLst>
                <a:path h="510540" w="440690">
                  <a:moveTo>
                    <a:pt x="95250" y="208280"/>
                  </a:moveTo>
                  <a:cubicBezTo>
                    <a:pt x="35560" y="228600"/>
                    <a:pt x="25400" y="227330"/>
                    <a:pt x="19050" y="222250"/>
                  </a:cubicBezTo>
                  <a:cubicBezTo>
                    <a:pt x="10160" y="214630"/>
                    <a:pt x="0" y="193040"/>
                    <a:pt x="2540" y="181610"/>
                  </a:cubicBezTo>
                  <a:cubicBezTo>
                    <a:pt x="3810" y="171450"/>
                    <a:pt x="11430" y="165100"/>
                    <a:pt x="24130" y="154940"/>
                  </a:cubicBezTo>
                  <a:cubicBezTo>
                    <a:pt x="67310" y="123190"/>
                    <a:pt x="259080" y="45720"/>
                    <a:pt x="327660" y="21590"/>
                  </a:cubicBezTo>
                  <a:cubicBezTo>
                    <a:pt x="360680" y="11430"/>
                    <a:pt x="384810" y="0"/>
                    <a:pt x="402590" y="2540"/>
                  </a:cubicBezTo>
                  <a:cubicBezTo>
                    <a:pt x="415290" y="5080"/>
                    <a:pt x="426720" y="13970"/>
                    <a:pt x="433070" y="22860"/>
                  </a:cubicBezTo>
                  <a:cubicBezTo>
                    <a:pt x="436880" y="30480"/>
                    <a:pt x="439420" y="40640"/>
                    <a:pt x="436880" y="49530"/>
                  </a:cubicBezTo>
                  <a:cubicBezTo>
                    <a:pt x="433070" y="59690"/>
                    <a:pt x="405130" y="78740"/>
                    <a:pt x="405130" y="78740"/>
                  </a:cubicBezTo>
                  <a:cubicBezTo>
                    <a:pt x="403860" y="77470"/>
                    <a:pt x="434340" y="38100"/>
                    <a:pt x="436880" y="39370"/>
                  </a:cubicBezTo>
                  <a:cubicBezTo>
                    <a:pt x="440690" y="40640"/>
                    <a:pt x="433070" y="64770"/>
                    <a:pt x="426720" y="80010"/>
                  </a:cubicBezTo>
                  <a:cubicBezTo>
                    <a:pt x="419100" y="101600"/>
                    <a:pt x="402590" y="120650"/>
                    <a:pt x="391160" y="151130"/>
                  </a:cubicBezTo>
                  <a:cubicBezTo>
                    <a:pt x="372110" y="198120"/>
                    <a:pt x="347980" y="281940"/>
                    <a:pt x="335280" y="340360"/>
                  </a:cubicBezTo>
                  <a:cubicBezTo>
                    <a:pt x="325120" y="391160"/>
                    <a:pt x="327660" y="459740"/>
                    <a:pt x="316230" y="483870"/>
                  </a:cubicBezTo>
                  <a:cubicBezTo>
                    <a:pt x="312420" y="494030"/>
                    <a:pt x="307340" y="499110"/>
                    <a:pt x="300990" y="502920"/>
                  </a:cubicBezTo>
                  <a:cubicBezTo>
                    <a:pt x="292100" y="506730"/>
                    <a:pt x="274320" y="510540"/>
                    <a:pt x="265430" y="504190"/>
                  </a:cubicBezTo>
                  <a:cubicBezTo>
                    <a:pt x="254000" y="499110"/>
                    <a:pt x="241300" y="476250"/>
                    <a:pt x="243840" y="463550"/>
                  </a:cubicBezTo>
                  <a:cubicBezTo>
                    <a:pt x="245110" y="452120"/>
                    <a:pt x="265430" y="434340"/>
                    <a:pt x="276860" y="431800"/>
                  </a:cubicBezTo>
                  <a:cubicBezTo>
                    <a:pt x="288290" y="430530"/>
                    <a:pt x="303530" y="438150"/>
                    <a:pt x="309880" y="445770"/>
                  </a:cubicBezTo>
                  <a:cubicBezTo>
                    <a:pt x="317500" y="453390"/>
                    <a:pt x="321310" y="469900"/>
                    <a:pt x="317500" y="480060"/>
                  </a:cubicBezTo>
                  <a:cubicBezTo>
                    <a:pt x="314960" y="490220"/>
                    <a:pt x="303530" y="502920"/>
                    <a:pt x="293370" y="506730"/>
                  </a:cubicBezTo>
                  <a:cubicBezTo>
                    <a:pt x="283210" y="509270"/>
                    <a:pt x="266700" y="506730"/>
                    <a:pt x="257810" y="500380"/>
                  </a:cubicBezTo>
                  <a:cubicBezTo>
                    <a:pt x="250190" y="494030"/>
                    <a:pt x="245110" y="483870"/>
                    <a:pt x="242570" y="467360"/>
                  </a:cubicBezTo>
                  <a:cubicBezTo>
                    <a:pt x="237490" y="426720"/>
                    <a:pt x="267970" y="308610"/>
                    <a:pt x="283210" y="245110"/>
                  </a:cubicBezTo>
                  <a:cubicBezTo>
                    <a:pt x="294640" y="196850"/>
                    <a:pt x="307340" y="153670"/>
                    <a:pt x="322580" y="118110"/>
                  </a:cubicBezTo>
                  <a:cubicBezTo>
                    <a:pt x="334010" y="90170"/>
                    <a:pt x="347980" y="66040"/>
                    <a:pt x="361950" y="44450"/>
                  </a:cubicBezTo>
                  <a:cubicBezTo>
                    <a:pt x="372110" y="27940"/>
                    <a:pt x="381000" y="6350"/>
                    <a:pt x="393700" y="2540"/>
                  </a:cubicBezTo>
                  <a:cubicBezTo>
                    <a:pt x="405130" y="0"/>
                    <a:pt x="425450" y="13970"/>
                    <a:pt x="433070" y="22860"/>
                  </a:cubicBezTo>
                  <a:cubicBezTo>
                    <a:pt x="438150" y="29210"/>
                    <a:pt x="438150" y="40640"/>
                    <a:pt x="436880" y="49530"/>
                  </a:cubicBezTo>
                  <a:cubicBezTo>
                    <a:pt x="434340" y="57150"/>
                    <a:pt x="431800" y="64770"/>
                    <a:pt x="421640" y="72390"/>
                  </a:cubicBezTo>
                  <a:cubicBezTo>
                    <a:pt x="396240" y="91440"/>
                    <a:pt x="309880" y="109220"/>
                    <a:pt x="254000" y="133350"/>
                  </a:cubicBezTo>
                  <a:cubicBezTo>
                    <a:pt x="196850" y="157480"/>
                    <a:pt x="121920" y="204470"/>
                    <a:pt x="82550" y="218440"/>
                  </a:cubicBezTo>
                  <a:cubicBezTo>
                    <a:pt x="62230" y="224790"/>
                    <a:pt x="48260" y="229870"/>
                    <a:pt x="35560" y="227330"/>
                  </a:cubicBezTo>
                  <a:cubicBezTo>
                    <a:pt x="26670" y="226060"/>
                    <a:pt x="17780" y="222250"/>
                    <a:pt x="11430" y="215900"/>
                  </a:cubicBezTo>
                  <a:cubicBezTo>
                    <a:pt x="5080" y="208280"/>
                    <a:pt x="0" y="191770"/>
                    <a:pt x="2540" y="181610"/>
                  </a:cubicBezTo>
                  <a:cubicBezTo>
                    <a:pt x="3810" y="171450"/>
                    <a:pt x="13970" y="161290"/>
                    <a:pt x="24130" y="154940"/>
                  </a:cubicBezTo>
                  <a:cubicBezTo>
                    <a:pt x="38100" y="144780"/>
                    <a:pt x="63500" y="135890"/>
                    <a:pt x="78740" y="134620"/>
                  </a:cubicBezTo>
                  <a:cubicBezTo>
                    <a:pt x="88900" y="134620"/>
                    <a:pt x="97790" y="135890"/>
                    <a:pt x="105410" y="142240"/>
                  </a:cubicBezTo>
                  <a:cubicBezTo>
                    <a:pt x="113030" y="148590"/>
                    <a:pt x="121920" y="162560"/>
                    <a:pt x="120650" y="173990"/>
                  </a:cubicBezTo>
                  <a:cubicBezTo>
                    <a:pt x="119380" y="185420"/>
                    <a:pt x="95250" y="208280"/>
                    <a:pt x="95250" y="2082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5063755" y="7915896"/>
            <a:ext cx="2175210" cy="1836448"/>
          </a:xfrm>
          <a:custGeom>
            <a:avLst/>
            <a:gdLst/>
            <a:ahLst/>
            <a:cxnLst/>
            <a:rect r="r" b="b" t="t" l="l"/>
            <a:pathLst>
              <a:path h="1836448" w="2175210">
                <a:moveTo>
                  <a:pt x="0" y="0"/>
                </a:moveTo>
                <a:lnTo>
                  <a:pt x="2175210" y="0"/>
                </a:lnTo>
                <a:lnTo>
                  <a:pt x="2175210" y="1836448"/>
                </a:lnTo>
                <a:lnTo>
                  <a:pt x="0" y="183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68464" y="7916002"/>
            <a:ext cx="1965752" cy="41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  <a:spcBef>
                <a:spcPct val="0"/>
              </a:spcBef>
            </a:pPr>
            <a:r>
              <a:rPr lang="en-US" sz="2573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server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4164" y="7076764"/>
            <a:ext cx="3701987" cy="125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  <a:spcBef>
                <a:spcPct val="0"/>
              </a:spcBef>
            </a:pPr>
            <a:r>
              <a:rPr lang="en-US" sz="257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利用docker可在不同環境中快速部屬應用，並讓應用獨立於操作系統及環境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62006" y="7137264"/>
            <a:ext cx="870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user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36192" y="7127739"/>
            <a:ext cx="182066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Line APP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7460" y="1736198"/>
            <a:ext cx="3926970" cy="6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7"/>
              </a:lnSpc>
            </a:pPr>
            <a:r>
              <a:rPr lang="en-US" sz="212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存資料</a:t>
            </a:r>
          </a:p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12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(演唱會、用戶資料...)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99311" y="470116"/>
            <a:ext cx="4235893" cy="10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4"/>
              </a:lnSpc>
            </a:pPr>
            <a:r>
              <a:rPr lang="en-US" sz="5845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系統架構圖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34216" y="2553662"/>
            <a:ext cx="2857917" cy="10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24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利用Spotify API</a:t>
            </a:r>
          </a:p>
          <a:p>
            <a:pPr algn="l" marL="485514" indent="-242757" lvl="1">
              <a:lnSpc>
                <a:spcPts val="2923"/>
              </a:lnSpc>
              <a:buFont typeface="Arial"/>
              <a:buChar char="•"/>
            </a:pPr>
            <a:r>
              <a:rPr lang="en-US" sz="224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即時抓取資訊</a:t>
            </a:r>
          </a:p>
          <a:p>
            <a:pPr algn="l" marL="485514" indent="-242757" lvl="1">
              <a:lnSpc>
                <a:spcPts val="2923"/>
              </a:lnSpc>
              <a:buFont typeface="Arial"/>
              <a:buChar char="•"/>
            </a:pPr>
            <a:r>
              <a:rPr lang="en-US" sz="224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使用者授權</a:t>
            </a:r>
          </a:p>
        </p:txBody>
      </p:sp>
      <p:sp>
        <p:nvSpPr>
          <p:cNvPr name="AutoShape 33" id="33"/>
          <p:cNvSpPr/>
          <p:nvPr/>
        </p:nvSpPr>
        <p:spPr>
          <a:xfrm>
            <a:off x="4203680" y="7331591"/>
            <a:ext cx="1073066" cy="7721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6710417" y="8869512"/>
            <a:ext cx="3926970" cy="68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7"/>
              </a:lnSpc>
            </a:pPr>
            <a:r>
              <a:rPr lang="en-US" sz="212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存資料</a:t>
            </a:r>
          </a:p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12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(line使用者對話紀錄...)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37B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84584" y="5385838"/>
            <a:ext cx="4468070" cy="3448282"/>
          </a:xfrm>
          <a:custGeom>
            <a:avLst/>
            <a:gdLst/>
            <a:ahLst/>
            <a:cxnLst/>
            <a:rect r="r" b="b" t="t" l="l"/>
            <a:pathLst>
              <a:path h="3448282" w="4468070">
                <a:moveTo>
                  <a:pt x="0" y="0"/>
                </a:moveTo>
                <a:lnTo>
                  <a:pt x="4468070" y="0"/>
                </a:lnTo>
                <a:lnTo>
                  <a:pt x="4468070" y="3448282"/>
                </a:lnTo>
                <a:lnTo>
                  <a:pt x="0" y="344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692" t="-35677" r="-14624" b="-200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84584" y="1393095"/>
            <a:ext cx="4468070" cy="3992744"/>
          </a:xfrm>
          <a:custGeom>
            <a:avLst/>
            <a:gdLst/>
            <a:ahLst/>
            <a:cxnLst/>
            <a:rect r="r" b="b" t="t" l="l"/>
            <a:pathLst>
              <a:path h="3992744" w="4468070">
                <a:moveTo>
                  <a:pt x="0" y="0"/>
                </a:moveTo>
                <a:lnTo>
                  <a:pt x="4468070" y="0"/>
                </a:lnTo>
                <a:lnTo>
                  <a:pt x="4468070" y="3992743"/>
                </a:lnTo>
                <a:lnTo>
                  <a:pt x="0" y="399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3518" y="768835"/>
            <a:ext cx="1751301" cy="85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502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資料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489" y="8719820"/>
            <a:ext cx="362229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752357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4785" y="1929514"/>
            <a:ext cx="2561828" cy="260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➮演唱會資料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▸日期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▸介紹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▸名稱</a:t>
            </a:r>
          </a:p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▸演唱會連結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785" y="5068494"/>
            <a:ext cx="2488307" cy="11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➮Spotify</a:t>
            </a:r>
          </a:p>
          <a:p>
            <a:pPr algn="l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▸user授權資料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785" y="6723840"/>
            <a:ext cx="6428184" cy="21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➮line-bot使用者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▸預測mbti、收藏的演唱會、喜歡的歌曲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▸mbti16分類歌曲資料</a:t>
            </a:r>
          </a:p>
          <a:p>
            <a:pPr algn="l">
              <a:lnSpc>
                <a:spcPts val="3970"/>
              </a:lnSpc>
            </a:pPr>
            <a:r>
              <a:rPr lang="en-US" sz="2836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▸feedback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71989" y="89674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5219385" cy="11275015"/>
          </a:xfrm>
          <a:custGeom>
            <a:avLst/>
            <a:gdLst/>
            <a:ahLst/>
            <a:cxnLst/>
            <a:rect r="r" b="b" t="t" l="l"/>
            <a:pathLst>
              <a:path h="11275015" w="5219385">
                <a:moveTo>
                  <a:pt x="0" y="0"/>
                </a:moveTo>
                <a:lnTo>
                  <a:pt x="5219385" y="0"/>
                </a:lnTo>
                <a:lnTo>
                  <a:pt x="5219385" y="11275015"/>
                </a:lnTo>
                <a:lnTo>
                  <a:pt x="0" y="1127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2" t="0" r="-1360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23717" y="1485900"/>
            <a:ext cx="5774998" cy="164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3"/>
              </a:lnSpc>
            </a:pPr>
            <a:r>
              <a:rPr lang="en-US" sz="5552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特色</a:t>
            </a:r>
          </a:p>
          <a:p>
            <a:pPr algn="l">
              <a:lnSpc>
                <a:spcPts val="5232"/>
              </a:lnSpc>
            </a:pPr>
            <a:r>
              <a:rPr lang="en-US" sz="3737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-預測MBTI、推薦歌曲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3717" y="4264840"/>
            <a:ext cx="7359958" cy="285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420" indent="-353210" lvl="1">
              <a:lnSpc>
                <a:spcPts val="4580"/>
              </a:lnSpc>
              <a:buAutoNum type="arabicPeriod" startAt="1"/>
            </a:pPr>
            <a:r>
              <a:rPr lang="en-US" sz="32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spotify自動化授權</a:t>
            </a:r>
          </a:p>
          <a:p>
            <a:pPr algn="l" marL="706420" indent="-353210" lvl="1">
              <a:lnSpc>
                <a:spcPts val="4580"/>
              </a:lnSpc>
              <a:buAutoNum type="arabicPeriod" startAt="1"/>
            </a:pPr>
            <a:r>
              <a:rPr lang="en-US" sz="32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提取使用者喜歡的歌曲之音樂屬性</a:t>
            </a:r>
          </a:p>
          <a:p>
            <a:pPr algn="l" marL="706420" indent="-353210" lvl="1">
              <a:lnSpc>
                <a:spcPts val="4580"/>
              </a:lnSpc>
              <a:buAutoNum type="arabicPeriod" startAt="1"/>
            </a:pPr>
            <a:r>
              <a:rPr lang="en-US" sz="32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mbti預測模型</a:t>
            </a:r>
          </a:p>
          <a:p>
            <a:pPr algn="l" marL="706420" indent="-353210" lvl="1">
              <a:lnSpc>
                <a:spcPts val="4580"/>
              </a:lnSpc>
              <a:buAutoNum type="arabicPeriod" startAt="1"/>
            </a:pPr>
            <a:r>
              <a:rPr lang="en-US" sz="32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資料庫存每一類mbti使用者喜好歌曲</a:t>
            </a:r>
          </a:p>
          <a:p>
            <a:pPr algn="l" marL="706420" indent="-353210" lvl="1">
              <a:lnSpc>
                <a:spcPts val="4580"/>
              </a:lnSpc>
              <a:buAutoNum type="arabicPeriod" startAt="1"/>
            </a:pPr>
            <a:r>
              <a:rPr lang="en-US" sz="327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隨機選取相同類別mbti的歌曲做推薦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0F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5201" y="-1001662"/>
            <a:ext cx="4091579" cy="4114800"/>
          </a:xfrm>
          <a:custGeom>
            <a:avLst/>
            <a:gdLst/>
            <a:ahLst/>
            <a:cxnLst/>
            <a:rect r="r" b="b" t="t" l="l"/>
            <a:pathLst>
              <a:path h="4114800" w="4091579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67" y="4207351"/>
            <a:ext cx="14477865" cy="1872298"/>
          </a:xfrm>
          <a:custGeom>
            <a:avLst/>
            <a:gdLst/>
            <a:ahLst/>
            <a:cxnLst/>
            <a:rect r="r" b="b" t="t" l="l"/>
            <a:pathLst>
              <a:path h="1872298" w="14477865">
                <a:moveTo>
                  <a:pt x="0" y="0"/>
                </a:moveTo>
                <a:lnTo>
                  <a:pt x="14477866" y="0"/>
                </a:lnTo>
                <a:lnTo>
                  <a:pt x="14477866" y="1872298"/>
                </a:lnTo>
                <a:lnTo>
                  <a:pt x="0" y="1872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8298" y="1007716"/>
            <a:ext cx="5493579" cy="80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7"/>
              </a:lnSpc>
            </a:pPr>
            <a:r>
              <a:rPr lang="en-US" sz="4905">
                <a:solidFill>
                  <a:srgbClr val="FCFCFC"/>
                </a:solidFill>
                <a:latin typeface="芫荽"/>
                <a:ea typeface="芫荽"/>
                <a:cs typeface="芫荽"/>
                <a:sym typeface="芫荽"/>
              </a:rPr>
              <a:t>spotify自動化授權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93A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581489" y="877697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7613" y="2158904"/>
            <a:ext cx="7546682" cy="2656182"/>
          </a:xfrm>
          <a:custGeom>
            <a:avLst/>
            <a:gdLst/>
            <a:ahLst/>
            <a:cxnLst/>
            <a:rect r="r" b="b" t="t" l="l"/>
            <a:pathLst>
              <a:path h="2656182" w="7546682">
                <a:moveTo>
                  <a:pt x="0" y="0"/>
                </a:moveTo>
                <a:lnTo>
                  <a:pt x="7546682" y="0"/>
                </a:lnTo>
                <a:lnTo>
                  <a:pt x="7546682" y="2656182"/>
                </a:lnTo>
                <a:lnTo>
                  <a:pt x="0" y="26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3081" y="3013469"/>
            <a:ext cx="4437673" cy="6113285"/>
          </a:xfrm>
          <a:custGeom>
            <a:avLst/>
            <a:gdLst/>
            <a:ahLst/>
            <a:cxnLst/>
            <a:rect r="r" b="b" t="t" l="l"/>
            <a:pathLst>
              <a:path h="6113285" w="4437673">
                <a:moveTo>
                  <a:pt x="0" y="0"/>
                </a:moveTo>
                <a:lnTo>
                  <a:pt x="4437673" y="0"/>
                </a:lnTo>
                <a:lnTo>
                  <a:pt x="4437673" y="6113285"/>
                </a:lnTo>
                <a:lnTo>
                  <a:pt x="0" y="611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8" t="-6154" r="-181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1309" y="5806064"/>
            <a:ext cx="3370305" cy="3320690"/>
          </a:xfrm>
          <a:custGeom>
            <a:avLst/>
            <a:gdLst/>
            <a:ahLst/>
            <a:cxnLst/>
            <a:rect r="r" b="b" t="t" l="l"/>
            <a:pathLst>
              <a:path h="3320690" w="3370305">
                <a:moveTo>
                  <a:pt x="0" y="0"/>
                </a:moveTo>
                <a:lnTo>
                  <a:pt x="3370306" y="0"/>
                </a:lnTo>
                <a:lnTo>
                  <a:pt x="3370306" y="3320690"/>
                </a:lnTo>
                <a:lnTo>
                  <a:pt x="0" y="3320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24" t="-5526" r="-8447" b="-894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38060" y="4082445"/>
            <a:ext cx="869684" cy="1213126"/>
            <a:chOff x="0" y="0"/>
            <a:chExt cx="1196340" cy="1668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370" y="43180"/>
              <a:ext cx="1108710" cy="1573530"/>
            </a:xfrm>
            <a:custGeom>
              <a:avLst/>
              <a:gdLst/>
              <a:ahLst/>
              <a:cxnLst/>
              <a:rect r="r" b="b" t="t" l="l"/>
              <a:pathLst>
                <a:path h="1573530" w="1108710">
                  <a:moveTo>
                    <a:pt x="1073150" y="1573530"/>
                  </a:moveTo>
                  <a:cubicBezTo>
                    <a:pt x="805180" y="1422400"/>
                    <a:pt x="764540" y="1394460"/>
                    <a:pt x="712470" y="1341120"/>
                  </a:cubicBezTo>
                  <a:cubicBezTo>
                    <a:pt x="632460" y="1259840"/>
                    <a:pt x="508000" y="1084580"/>
                    <a:pt x="450850" y="999490"/>
                  </a:cubicBezTo>
                  <a:cubicBezTo>
                    <a:pt x="417830" y="951230"/>
                    <a:pt x="405130" y="928370"/>
                    <a:pt x="379730" y="881380"/>
                  </a:cubicBezTo>
                  <a:cubicBezTo>
                    <a:pt x="345440" y="815340"/>
                    <a:pt x="304800" y="728980"/>
                    <a:pt x="266700" y="636270"/>
                  </a:cubicBezTo>
                  <a:cubicBezTo>
                    <a:pt x="219710" y="520700"/>
                    <a:pt x="151130" y="346710"/>
                    <a:pt x="127000" y="242570"/>
                  </a:cubicBezTo>
                  <a:cubicBezTo>
                    <a:pt x="111760" y="176530"/>
                    <a:pt x="105410" y="77470"/>
                    <a:pt x="109220" y="77470"/>
                  </a:cubicBezTo>
                  <a:cubicBezTo>
                    <a:pt x="110490" y="76200"/>
                    <a:pt x="118110" y="91440"/>
                    <a:pt x="119380" y="104140"/>
                  </a:cubicBezTo>
                  <a:cubicBezTo>
                    <a:pt x="120650" y="132080"/>
                    <a:pt x="101600" y="199390"/>
                    <a:pt x="87630" y="233680"/>
                  </a:cubicBezTo>
                  <a:cubicBezTo>
                    <a:pt x="76200" y="259080"/>
                    <a:pt x="63500" y="288290"/>
                    <a:pt x="48260" y="294640"/>
                  </a:cubicBezTo>
                  <a:cubicBezTo>
                    <a:pt x="36830" y="299720"/>
                    <a:pt x="17780" y="297180"/>
                    <a:pt x="11430" y="288290"/>
                  </a:cubicBezTo>
                  <a:cubicBezTo>
                    <a:pt x="0" y="273050"/>
                    <a:pt x="16510" y="223520"/>
                    <a:pt x="25400" y="190500"/>
                  </a:cubicBezTo>
                  <a:cubicBezTo>
                    <a:pt x="35560" y="156210"/>
                    <a:pt x="52070" y="118110"/>
                    <a:pt x="69850" y="87630"/>
                  </a:cubicBezTo>
                  <a:cubicBezTo>
                    <a:pt x="86360" y="58420"/>
                    <a:pt x="104140" y="17780"/>
                    <a:pt x="125730" y="7620"/>
                  </a:cubicBezTo>
                  <a:cubicBezTo>
                    <a:pt x="142240" y="0"/>
                    <a:pt x="158750" y="2540"/>
                    <a:pt x="180340" y="11430"/>
                  </a:cubicBezTo>
                  <a:cubicBezTo>
                    <a:pt x="226060" y="33020"/>
                    <a:pt x="330200" y="142240"/>
                    <a:pt x="364490" y="191770"/>
                  </a:cubicBezTo>
                  <a:cubicBezTo>
                    <a:pt x="384810" y="219710"/>
                    <a:pt x="402590" y="250190"/>
                    <a:pt x="398780" y="264160"/>
                  </a:cubicBezTo>
                  <a:cubicBezTo>
                    <a:pt x="397510" y="271780"/>
                    <a:pt x="387350" y="278130"/>
                    <a:pt x="379730" y="278130"/>
                  </a:cubicBezTo>
                  <a:cubicBezTo>
                    <a:pt x="373380" y="279400"/>
                    <a:pt x="361950" y="275590"/>
                    <a:pt x="358140" y="270510"/>
                  </a:cubicBezTo>
                  <a:cubicBezTo>
                    <a:pt x="353060" y="265430"/>
                    <a:pt x="350520" y="254000"/>
                    <a:pt x="351790" y="247650"/>
                  </a:cubicBezTo>
                  <a:cubicBezTo>
                    <a:pt x="353060" y="241300"/>
                    <a:pt x="360680" y="232410"/>
                    <a:pt x="368300" y="229870"/>
                  </a:cubicBezTo>
                  <a:cubicBezTo>
                    <a:pt x="374650" y="227330"/>
                    <a:pt x="386080" y="228600"/>
                    <a:pt x="391160" y="232410"/>
                  </a:cubicBezTo>
                  <a:cubicBezTo>
                    <a:pt x="397510" y="237490"/>
                    <a:pt x="402590" y="254000"/>
                    <a:pt x="400050" y="261620"/>
                  </a:cubicBezTo>
                  <a:cubicBezTo>
                    <a:pt x="398780" y="269240"/>
                    <a:pt x="389890" y="276860"/>
                    <a:pt x="382270" y="278130"/>
                  </a:cubicBezTo>
                  <a:cubicBezTo>
                    <a:pt x="375920" y="279400"/>
                    <a:pt x="364490" y="278130"/>
                    <a:pt x="359410" y="273050"/>
                  </a:cubicBezTo>
                  <a:cubicBezTo>
                    <a:pt x="353060" y="266700"/>
                    <a:pt x="361950" y="252730"/>
                    <a:pt x="353060" y="237490"/>
                  </a:cubicBezTo>
                  <a:cubicBezTo>
                    <a:pt x="331470" y="199390"/>
                    <a:pt x="193040" y="54610"/>
                    <a:pt x="151130" y="59690"/>
                  </a:cubicBezTo>
                  <a:cubicBezTo>
                    <a:pt x="128270" y="62230"/>
                    <a:pt x="119380" y="93980"/>
                    <a:pt x="105410" y="120650"/>
                  </a:cubicBezTo>
                  <a:cubicBezTo>
                    <a:pt x="83820" y="162560"/>
                    <a:pt x="71120" y="269240"/>
                    <a:pt x="52070" y="290830"/>
                  </a:cubicBezTo>
                  <a:cubicBezTo>
                    <a:pt x="45720" y="298450"/>
                    <a:pt x="38100" y="300990"/>
                    <a:pt x="31750" y="300990"/>
                  </a:cubicBezTo>
                  <a:cubicBezTo>
                    <a:pt x="24130" y="299720"/>
                    <a:pt x="15240" y="295910"/>
                    <a:pt x="11430" y="288290"/>
                  </a:cubicBezTo>
                  <a:cubicBezTo>
                    <a:pt x="5080" y="276860"/>
                    <a:pt x="7620" y="251460"/>
                    <a:pt x="13970" y="233680"/>
                  </a:cubicBezTo>
                  <a:cubicBezTo>
                    <a:pt x="20320" y="213360"/>
                    <a:pt x="45720" y="198120"/>
                    <a:pt x="55880" y="173990"/>
                  </a:cubicBezTo>
                  <a:cubicBezTo>
                    <a:pt x="67310" y="146050"/>
                    <a:pt x="64770" y="99060"/>
                    <a:pt x="73660" y="74930"/>
                  </a:cubicBezTo>
                  <a:cubicBezTo>
                    <a:pt x="80010" y="59690"/>
                    <a:pt x="86360" y="45720"/>
                    <a:pt x="96520" y="40640"/>
                  </a:cubicBezTo>
                  <a:cubicBezTo>
                    <a:pt x="106680" y="34290"/>
                    <a:pt x="125730" y="36830"/>
                    <a:pt x="134620" y="40640"/>
                  </a:cubicBezTo>
                  <a:cubicBezTo>
                    <a:pt x="142240" y="44450"/>
                    <a:pt x="147320" y="49530"/>
                    <a:pt x="151130" y="60960"/>
                  </a:cubicBezTo>
                  <a:cubicBezTo>
                    <a:pt x="165100" y="88900"/>
                    <a:pt x="161290" y="170180"/>
                    <a:pt x="177800" y="238760"/>
                  </a:cubicBezTo>
                  <a:cubicBezTo>
                    <a:pt x="204470" y="342900"/>
                    <a:pt x="267970" y="505460"/>
                    <a:pt x="313690" y="615950"/>
                  </a:cubicBezTo>
                  <a:cubicBezTo>
                    <a:pt x="349250" y="706120"/>
                    <a:pt x="388620" y="789940"/>
                    <a:pt x="422910" y="854710"/>
                  </a:cubicBezTo>
                  <a:cubicBezTo>
                    <a:pt x="447040" y="900430"/>
                    <a:pt x="459740" y="923290"/>
                    <a:pt x="491490" y="970280"/>
                  </a:cubicBezTo>
                  <a:cubicBezTo>
                    <a:pt x="548640" y="1052830"/>
                    <a:pt x="668020" y="1224280"/>
                    <a:pt x="745490" y="1303020"/>
                  </a:cubicBezTo>
                  <a:cubicBezTo>
                    <a:pt x="796290" y="1355090"/>
                    <a:pt x="834390" y="1380490"/>
                    <a:pt x="889000" y="1416050"/>
                  </a:cubicBezTo>
                  <a:cubicBezTo>
                    <a:pt x="951230" y="1457960"/>
                    <a:pt x="1082040" y="1503680"/>
                    <a:pt x="1102360" y="1534160"/>
                  </a:cubicBezTo>
                  <a:cubicBezTo>
                    <a:pt x="1108710" y="1544320"/>
                    <a:pt x="1108710" y="1555750"/>
                    <a:pt x="1104900" y="1562100"/>
                  </a:cubicBezTo>
                  <a:cubicBezTo>
                    <a:pt x="1099820" y="1569720"/>
                    <a:pt x="1073150" y="1573530"/>
                    <a:pt x="1073150" y="157353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471012" y="7781503"/>
            <a:ext cx="2454307" cy="642756"/>
            <a:chOff x="0" y="0"/>
            <a:chExt cx="3845560" cy="100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8890"/>
              <a:ext cx="3746500" cy="952500"/>
            </a:xfrm>
            <a:custGeom>
              <a:avLst/>
              <a:gdLst/>
              <a:ahLst/>
              <a:cxnLst/>
              <a:rect r="r" b="b" t="t" l="l"/>
              <a:pathLst>
                <a:path h="952500" w="3746500">
                  <a:moveTo>
                    <a:pt x="3719830" y="92710"/>
                  </a:moveTo>
                  <a:cubicBezTo>
                    <a:pt x="2348230" y="121920"/>
                    <a:pt x="2057400" y="166370"/>
                    <a:pt x="1808480" y="209550"/>
                  </a:cubicBezTo>
                  <a:cubicBezTo>
                    <a:pt x="1606550" y="243840"/>
                    <a:pt x="1423670" y="283210"/>
                    <a:pt x="1263650" y="325120"/>
                  </a:cubicBezTo>
                  <a:cubicBezTo>
                    <a:pt x="1136650" y="359410"/>
                    <a:pt x="1047750" y="387350"/>
                    <a:pt x="924560" y="433070"/>
                  </a:cubicBezTo>
                  <a:cubicBezTo>
                    <a:pt x="772160" y="490220"/>
                    <a:pt x="568960" y="582930"/>
                    <a:pt x="422910" y="651510"/>
                  </a:cubicBezTo>
                  <a:cubicBezTo>
                    <a:pt x="307340" y="706120"/>
                    <a:pt x="176530" y="765810"/>
                    <a:pt x="115570" y="807720"/>
                  </a:cubicBezTo>
                  <a:cubicBezTo>
                    <a:pt x="86360" y="828040"/>
                    <a:pt x="59690" y="848360"/>
                    <a:pt x="55880" y="862330"/>
                  </a:cubicBezTo>
                  <a:cubicBezTo>
                    <a:pt x="54610" y="867410"/>
                    <a:pt x="62230" y="872490"/>
                    <a:pt x="60960" y="876300"/>
                  </a:cubicBezTo>
                  <a:cubicBezTo>
                    <a:pt x="59690" y="881380"/>
                    <a:pt x="49530" y="890270"/>
                    <a:pt x="43180" y="891540"/>
                  </a:cubicBezTo>
                  <a:cubicBezTo>
                    <a:pt x="36830" y="892810"/>
                    <a:pt x="25400" y="889000"/>
                    <a:pt x="20320" y="885190"/>
                  </a:cubicBezTo>
                  <a:cubicBezTo>
                    <a:pt x="15240" y="880110"/>
                    <a:pt x="12700" y="871220"/>
                    <a:pt x="12700" y="862330"/>
                  </a:cubicBezTo>
                  <a:cubicBezTo>
                    <a:pt x="13970" y="844550"/>
                    <a:pt x="46990" y="812800"/>
                    <a:pt x="52070" y="791210"/>
                  </a:cubicBezTo>
                  <a:cubicBezTo>
                    <a:pt x="55880" y="775970"/>
                    <a:pt x="46990" y="767080"/>
                    <a:pt x="50800" y="749300"/>
                  </a:cubicBezTo>
                  <a:cubicBezTo>
                    <a:pt x="55880" y="721360"/>
                    <a:pt x="88900" y="673100"/>
                    <a:pt x="96520" y="637540"/>
                  </a:cubicBezTo>
                  <a:cubicBezTo>
                    <a:pt x="102870" y="607060"/>
                    <a:pt x="92710" y="566420"/>
                    <a:pt x="100330" y="548640"/>
                  </a:cubicBezTo>
                  <a:cubicBezTo>
                    <a:pt x="104140" y="539750"/>
                    <a:pt x="109220" y="533400"/>
                    <a:pt x="115570" y="530860"/>
                  </a:cubicBezTo>
                  <a:cubicBezTo>
                    <a:pt x="124460" y="529590"/>
                    <a:pt x="142240" y="535940"/>
                    <a:pt x="147320" y="543560"/>
                  </a:cubicBezTo>
                  <a:cubicBezTo>
                    <a:pt x="153670" y="552450"/>
                    <a:pt x="153670" y="566420"/>
                    <a:pt x="149860" y="581660"/>
                  </a:cubicBezTo>
                  <a:cubicBezTo>
                    <a:pt x="144780" y="610870"/>
                    <a:pt x="99060" y="656590"/>
                    <a:pt x="87630" y="695960"/>
                  </a:cubicBezTo>
                  <a:cubicBezTo>
                    <a:pt x="77470" y="730250"/>
                    <a:pt x="88900" y="774700"/>
                    <a:pt x="80010" y="801370"/>
                  </a:cubicBezTo>
                  <a:cubicBezTo>
                    <a:pt x="74930" y="821690"/>
                    <a:pt x="52070" y="834390"/>
                    <a:pt x="53340" y="847090"/>
                  </a:cubicBezTo>
                  <a:cubicBezTo>
                    <a:pt x="54610" y="858520"/>
                    <a:pt x="66040" y="867410"/>
                    <a:pt x="80010" y="875030"/>
                  </a:cubicBezTo>
                  <a:cubicBezTo>
                    <a:pt x="109220" y="889000"/>
                    <a:pt x="190500" y="895350"/>
                    <a:pt x="237490" y="895350"/>
                  </a:cubicBezTo>
                  <a:cubicBezTo>
                    <a:pt x="275590" y="894080"/>
                    <a:pt x="321310" y="869950"/>
                    <a:pt x="341630" y="878840"/>
                  </a:cubicBezTo>
                  <a:cubicBezTo>
                    <a:pt x="354330" y="883920"/>
                    <a:pt x="364490" y="900430"/>
                    <a:pt x="363220" y="908050"/>
                  </a:cubicBezTo>
                  <a:cubicBezTo>
                    <a:pt x="361950" y="916940"/>
                    <a:pt x="340360" y="930910"/>
                    <a:pt x="332740" y="928370"/>
                  </a:cubicBezTo>
                  <a:cubicBezTo>
                    <a:pt x="323850" y="927100"/>
                    <a:pt x="311150" y="905510"/>
                    <a:pt x="313690" y="896620"/>
                  </a:cubicBezTo>
                  <a:cubicBezTo>
                    <a:pt x="316230" y="889000"/>
                    <a:pt x="337820" y="878840"/>
                    <a:pt x="346710" y="880110"/>
                  </a:cubicBezTo>
                  <a:cubicBezTo>
                    <a:pt x="354330" y="881380"/>
                    <a:pt x="360680" y="891540"/>
                    <a:pt x="363220" y="897890"/>
                  </a:cubicBezTo>
                  <a:cubicBezTo>
                    <a:pt x="364490" y="904240"/>
                    <a:pt x="363220" y="914400"/>
                    <a:pt x="356870" y="920750"/>
                  </a:cubicBezTo>
                  <a:cubicBezTo>
                    <a:pt x="347980" y="932180"/>
                    <a:pt x="321310" y="942340"/>
                    <a:pt x="293370" y="946150"/>
                  </a:cubicBezTo>
                  <a:cubicBezTo>
                    <a:pt x="242570" y="952500"/>
                    <a:pt x="120650" y="941070"/>
                    <a:pt x="72390" y="924560"/>
                  </a:cubicBezTo>
                  <a:cubicBezTo>
                    <a:pt x="45720" y="915670"/>
                    <a:pt x="27940" y="902970"/>
                    <a:pt x="15240" y="890270"/>
                  </a:cubicBezTo>
                  <a:cubicBezTo>
                    <a:pt x="7620" y="881380"/>
                    <a:pt x="3810" y="871220"/>
                    <a:pt x="2540" y="861060"/>
                  </a:cubicBezTo>
                  <a:cubicBezTo>
                    <a:pt x="0" y="848360"/>
                    <a:pt x="1270" y="830580"/>
                    <a:pt x="6350" y="820420"/>
                  </a:cubicBezTo>
                  <a:cubicBezTo>
                    <a:pt x="10160" y="811530"/>
                    <a:pt x="20320" y="811530"/>
                    <a:pt x="25400" y="800100"/>
                  </a:cubicBezTo>
                  <a:cubicBezTo>
                    <a:pt x="35560" y="778510"/>
                    <a:pt x="27940" y="717550"/>
                    <a:pt x="38100" y="688340"/>
                  </a:cubicBezTo>
                  <a:cubicBezTo>
                    <a:pt x="46990" y="665480"/>
                    <a:pt x="63500" y="656590"/>
                    <a:pt x="74930" y="636270"/>
                  </a:cubicBezTo>
                  <a:cubicBezTo>
                    <a:pt x="90170" y="608330"/>
                    <a:pt x="99060" y="537210"/>
                    <a:pt x="115570" y="530860"/>
                  </a:cubicBezTo>
                  <a:cubicBezTo>
                    <a:pt x="125730" y="527050"/>
                    <a:pt x="143510" y="537210"/>
                    <a:pt x="149860" y="548640"/>
                  </a:cubicBezTo>
                  <a:cubicBezTo>
                    <a:pt x="160020" y="567690"/>
                    <a:pt x="153670" y="618490"/>
                    <a:pt x="146050" y="643890"/>
                  </a:cubicBezTo>
                  <a:cubicBezTo>
                    <a:pt x="139700" y="664210"/>
                    <a:pt x="120650" y="673100"/>
                    <a:pt x="113030" y="694690"/>
                  </a:cubicBezTo>
                  <a:cubicBezTo>
                    <a:pt x="101600" y="723900"/>
                    <a:pt x="107950" y="773430"/>
                    <a:pt x="96520" y="807720"/>
                  </a:cubicBezTo>
                  <a:cubicBezTo>
                    <a:pt x="83820" y="838200"/>
                    <a:pt x="59690" y="885190"/>
                    <a:pt x="43180" y="891540"/>
                  </a:cubicBezTo>
                  <a:cubicBezTo>
                    <a:pt x="35560" y="894080"/>
                    <a:pt x="25400" y="890270"/>
                    <a:pt x="20320" y="885190"/>
                  </a:cubicBezTo>
                  <a:cubicBezTo>
                    <a:pt x="15240" y="878840"/>
                    <a:pt x="16510" y="855980"/>
                    <a:pt x="15240" y="855980"/>
                  </a:cubicBezTo>
                  <a:cubicBezTo>
                    <a:pt x="13970" y="855980"/>
                    <a:pt x="11430" y="867410"/>
                    <a:pt x="11430" y="867410"/>
                  </a:cubicBezTo>
                  <a:cubicBezTo>
                    <a:pt x="12700" y="867410"/>
                    <a:pt x="20320" y="830580"/>
                    <a:pt x="38100" y="810260"/>
                  </a:cubicBezTo>
                  <a:cubicBezTo>
                    <a:pt x="74930" y="768350"/>
                    <a:pt x="167640" y="721360"/>
                    <a:pt x="264160" y="670560"/>
                  </a:cubicBezTo>
                  <a:cubicBezTo>
                    <a:pt x="421640" y="586740"/>
                    <a:pt x="723900" y="454660"/>
                    <a:pt x="906780" y="386080"/>
                  </a:cubicBezTo>
                  <a:cubicBezTo>
                    <a:pt x="1038860" y="335280"/>
                    <a:pt x="1125220" y="309880"/>
                    <a:pt x="1254760" y="275590"/>
                  </a:cubicBezTo>
                  <a:cubicBezTo>
                    <a:pt x="1414780" y="232410"/>
                    <a:pt x="1597660" y="193040"/>
                    <a:pt x="1800860" y="158750"/>
                  </a:cubicBezTo>
                  <a:cubicBezTo>
                    <a:pt x="2049780" y="116840"/>
                    <a:pt x="2343150" y="71120"/>
                    <a:pt x="2642870" y="50800"/>
                  </a:cubicBezTo>
                  <a:cubicBezTo>
                    <a:pt x="2979420" y="27940"/>
                    <a:pt x="3625850" y="0"/>
                    <a:pt x="3719830" y="41910"/>
                  </a:cubicBezTo>
                  <a:cubicBezTo>
                    <a:pt x="3737610" y="49530"/>
                    <a:pt x="3746500" y="60960"/>
                    <a:pt x="3745230" y="69850"/>
                  </a:cubicBezTo>
                  <a:cubicBezTo>
                    <a:pt x="3745230" y="77470"/>
                    <a:pt x="3719830" y="92710"/>
                    <a:pt x="3719830" y="9271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985862" y="4657897"/>
            <a:ext cx="1065856" cy="1823709"/>
            <a:chOff x="0" y="0"/>
            <a:chExt cx="1670050" cy="2857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44450"/>
              <a:ext cx="1573530" cy="2766060"/>
            </a:xfrm>
            <a:custGeom>
              <a:avLst/>
              <a:gdLst/>
              <a:ahLst/>
              <a:cxnLst/>
              <a:rect r="r" b="b" t="t" l="l"/>
              <a:pathLst>
                <a:path h="2766060" w="1573530">
                  <a:moveTo>
                    <a:pt x="368300" y="2757170"/>
                  </a:moveTo>
                  <a:cubicBezTo>
                    <a:pt x="181610" y="2505710"/>
                    <a:pt x="172720" y="2491740"/>
                    <a:pt x="154940" y="2444750"/>
                  </a:cubicBezTo>
                  <a:cubicBezTo>
                    <a:pt x="114300" y="2338070"/>
                    <a:pt x="38100" y="2047240"/>
                    <a:pt x="15240" y="1898650"/>
                  </a:cubicBezTo>
                  <a:cubicBezTo>
                    <a:pt x="0" y="1799590"/>
                    <a:pt x="0" y="1708150"/>
                    <a:pt x="1270" y="1647190"/>
                  </a:cubicBezTo>
                  <a:cubicBezTo>
                    <a:pt x="2540" y="1611630"/>
                    <a:pt x="5080" y="1597660"/>
                    <a:pt x="10160" y="1564640"/>
                  </a:cubicBezTo>
                  <a:cubicBezTo>
                    <a:pt x="20320" y="1512570"/>
                    <a:pt x="39370" y="1433830"/>
                    <a:pt x="62230" y="1362710"/>
                  </a:cubicBezTo>
                  <a:cubicBezTo>
                    <a:pt x="90170" y="1278890"/>
                    <a:pt x="130810" y="1179830"/>
                    <a:pt x="168910" y="1097280"/>
                  </a:cubicBezTo>
                  <a:cubicBezTo>
                    <a:pt x="203200" y="1021080"/>
                    <a:pt x="237490" y="948690"/>
                    <a:pt x="280670" y="881380"/>
                  </a:cubicBezTo>
                  <a:cubicBezTo>
                    <a:pt x="322580" y="815340"/>
                    <a:pt x="377190" y="750570"/>
                    <a:pt x="420370" y="699770"/>
                  </a:cubicBezTo>
                  <a:cubicBezTo>
                    <a:pt x="453390" y="659130"/>
                    <a:pt x="476250" y="632460"/>
                    <a:pt x="514350" y="598170"/>
                  </a:cubicBezTo>
                  <a:cubicBezTo>
                    <a:pt x="561340" y="552450"/>
                    <a:pt x="624840" y="500380"/>
                    <a:pt x="687070" y="455930"/>
                  </a:cubicBezTo>
                  <a:cubicBezTo>
                    <a:pt x="751840" y="411480"/>
                    <a:pt x="821690" y="370840"/>
                    <a:pt x="895350" y="331470"/>
                  </a:cubicBezTo>
                  <a:cubicBezTo>
                    <a:pt x="974090" y="289560"/>
                    <a:pt x="1059180" y="247650"/>
                    <a:pt x="1148080" y="215900"/>
                  </a:cubicBezTo>
                  <a:cubicBezTo>
                    <a:pt x="1240790" y="182880"/>
                    <a:pt x="1369060" y="165100"/>
                    <a:pt x="1441450" y="140970"/>
                  </a:cubicBezTo>
                  <a:cubicBezTo>
                    <a:pt x="1485900" y="125730"/>
                    <a:pt x="1522730" y="97790"/>
                    <a:pt x="1544320" y="96520"/>
                  </a:cubicBezTo>
                  <a:cubicBezTo>
                    <a:pt x="1554480" y="96520"/>
                    <a:pt x="1562100" y="99060"/>
                    <a:pt x="1567180" y="105410"/>
                  </a:cubicBezTo>
                  <a:cubicBezTo>
                    <a:pt x="1570990" y="111760"/>
                    <a:pt x="1573530" y="127000"/>
                    <a:pt x="1569720" y="133350"/>
                  </a:cubicBezTo>
                  <a:cubicBezTo>
                    <a:pt x="1567180" y="139700"/>
                    <a:pt x="1560830" y="146050"/>
                    <a:pt x="1550670" y="147320"/>
                  </a:cubicBezTo>
                  <a:cubicBezTo>
                    <a:pt x="1530350" y="149860"/>
                    <a:pt x="1487170" y="118110"/>
                    <a:pt x="1443990" y="110490"/>
                  </a:cubicBezTo>
                  <a:cubicBezTo>
                    <a:pt x="1383030" y="100330"/>
                    <a:pt x="1281430" y="119380"/>
                    <a:pt x="1215390" y="106680"/>
                  </a:cubicBezTo>
                  <a:cubicBezTo>
                    <a:pt x="1163320" y="97790"/>
                    <a:pt x="1093470" y="78740"/>
                    <a:pt x="1075690" y="57150"/>
                  </a:cubicBezTo>
                  <a:cubicBezTo>
                    <a:pt x="1066800" y="45720"/>
                    <a:pt x="1062990" y="29210"/>
                    <a:pt x="1070610" y="20320"/>
                  </a:cubicBezTo>
                  <a:cubicBezTo>
                    <a:pt x="1084580" y="0"/>
                    <a:pt x="1191260" y="3810"/>
                    <a:pt x="1235710" y="6350"/>
                  </a:cubicBezTo>
                  <a:cubicBezTo>
                    <a:pt x="1266190" y="8890"/>
                    <a:pt x="1286510" y="16510"/>
                    <a:pt x="1311910" y="21590"/>
                  </a:cubicBezTo>
                  <a:cubicBezTo>
                    <a:pt x="1334770" y="26670"/>
                    <a:pt x="1351280" y="29210"/>
                    <a:pt x="1379220" y="38100"/>
                  </a:cubicBezTo>
                  <a:cubicBezTo>
                    <a:pt x="1423670" y="55880"/>
                    <a:pt x="1534160" y="97790"/>
                    <a:pt x="1553210" y="125730"/>
                  </a:cubicBezTo>
                  <a:cubicBezTo>
                    <a:pt x="1560830" y="137160"/>
                    <a:pt x="1560830" y="146050"/>
                    <a:pt x="1554480" y="160020"/>
                  </a:cubicBezTo>
                  <a:cubicBezTo>
                    <a:pt x="1539240" y="203200"/>
                    <a:pt x="1386840" y="317500"/>
                    <a:pt x="1346200" y="377190"/>
                  </a:cubicBezTo>
                  <a:cubicBezTo>
                    <a:pt x="1323340" y="408940"/>
                    <a:pt x="1323340" y="453390"/>
                    <a:pt x="1305560" y="462280"/>
                  </a:cubicBezTo>
                  <a:cubicBezTo>
                    <a:pt x="1295400" y="468630"/>
                    <a:pt x="1275080" y="463550"/>
                    <a:pt x="1270000" y="457200"/>
                  </a:cubicBezTo>
                  <a:cubicBezTo>
                    <a:pt x="1264920" y="450850"/>
                    <a:pt x="1266190" y="433070"/>
                    <a:pt x="1270000" y="426720"/>
                  </a:cubicBezTo>
                  <a:cubicBezTo>
                    <a:pt x="1273810" y="420370"/>
                    <a:pt x="1285240" y="416560"/>
                    <a:pt x="1291590" y="417830"/>
                  </a:cubicBezTo>
                  <a:cubicBezTo>
                    <a:pt x="1300480" y="419100"/>
                    <a:pt x="1313180" y="430530"/>
                    <a:pt x="1315720" y="438150"/>
                  </a:cubicBezTo>
                  <a:cubicBezTo>
                    <a:pt x="1316990" y="444500"/>
                    <a:pt x="1313180" y="455930"/>
                    <a:pt x="1308100" y="461010"/>
                  </a:cubicBezTo>
                  <a:cubicBezTo>
                    <a:pt x="1303020" y="466090"/>
                    <a:pt x="1291590" y="469900"/>
                    <a:pt x="1285240" y="467360"/>
                  </a:cubicBezTo>
                  <a:cubicBezTo>
                    <a:pt x="1277620" y="464820"/>
                    <a:pt x="1266190" y="449580"/>
                    <a:pt x="1264920" y="436880"/>
                  </a:cubicBezTo>
                  <a:cubicBezTo>
                    <a:pt x="1263650" y="414020"/>
                    <a:pt x="1281430" y="374650"/>
                    <a:pt x="1305560" y="339090"/>
                  </a:cubicBezTo>
                  <a:cubicBezTo>
                    <a:pt x="1346200" y="281940"/>
                    <a:pt x="1521460" y="176530"/>
                    <a:pt x="1513840" y="148590"/>
                  </a:cubicBezTo>
                  <a:cubicBezTo>
                    <a:pt x="1510030" y="135890"/>
                    <a:pt x="1473200" y="143510"/>
                    <a:pt x="1451610" y="134620"/>
                  </a:cubicBezTo>
                  <a:cubicBezTo>
                    <a:pt x="1426210" y="124460"/>
                    <a:pt x="1403350" y="100330"/>
                    <a:pt x="1371600" y="88900"/>
                  </a:cubicBezTo>
                  <a:cubicBezTo>
                    <a:pt x="1333500" y="73660"/>
                    <a:pt x="1282700" y="63500"/>
                    <a:pt x="1234440" y="57150"/>
                  </a:cubicBezTo>
                  <a:cubicBezTo>
                    <a:pt x="1183640" y="52070"/>
                    <a:pt x="1097280" y="69850"/>
                    <a:pt x="1075690" y="57150"/>
                  </a:cubicBezTo>
                  <a:cubicBezTo>
                    <a:pt x="1066800" y="52070"/>
                    <a:pt x="1064260" y="43180"/>
                    <a:pt x="1064260" y="36830"/>
                  </a:cubicBezTo>
                  <a:cubicBezTo>
                    <a:pt x="1064260" y="29210"/>
                    <a:pt x="1069340" y="19050"/>
                    <a:pt x="1074420" y="15240"/>
                  </a:cubicBezTo>
                  <a:cubicBezTo>
                    <a:pt x="1079500" y="11430"/>
                    <a:pt x="1087120" y="11430"/>
                    <a:pt x="1097280" y="11430"/>
                  </a:cubicBezTo>
                  <a:cubicBezTo>
                    <a:pt x="1122680" y="13970"/>
                    <a:pt x="1169670" y="46990"/>
                    <a:pt x="1216660" y="55880"/>
                  </a:cubicBezTo>
                  <a:cubicBezTo>
                    <a:pt x="1280160" y="68580"/>
                    <a:pt x="1389380" y="49530"/>
                    <a:pt x="1451610" y="60960"/>
                  </a:cubicBezTo>
                  <a:cubicBezTo>
                    <a:pt x="1496060" y="68580"/>
                    <a:pt x="1546860" y="82550"/>
                    <a:pt x="1562100" y="101600"/>
                  </a:cubicBezTo>
                  <a:cubicBezTo>
                    <a:pt x="1570990" y="111760"/>
                    <a:pt x="1573530" y="127000"/>
                    <a:pt x="1567180" y="138430"/>
                  </a:cubicBezTo>
                  <a:cubicBezTo>
                    <a:pt x="1554480" y="160020"/>
                    <a:pt x="1496060" y="175260"/>
                    <a:pt x="1447800" y="191770"/>
                  </a:cubicBezTo>
                  <a:cubicBezTo>
                    <a:pt x="1375410" y="215900"/>
                    <a:pt x="1259840" y="229870"/>
                    <a:pt x="1170940" y="260350"/>
                  </a:cubicBezTo>
                  <a:cubicBezTo>
                    <a:pt x="1084580" y="290830"/>
                    <a:pt x="999490" y="334010"/>
                    <a:pt x="922020" y="374650"/>
                  </a:cubicBezTo>
                  <a:cubicBezTo>
                    <a:pt x="849630" y="412750"/>
                    <a:pt x="781050" y="452120"/>
                    <a:pt x="718820" y="496570"/>
                  </a:cubicBezTo>
                  <a:cubicBezTo>
                    <a:pt x="659130" y="538480"/>
                    <a:pt x="596900" y="589280"/>
                    <a:pt x="551180" y="632460"/>
                  </a:cubicBezTo>
                  <a:cubicBezTo>
                    <a:pt x="515620" y="666750"/>
                    <a:pt x="492760" y="692150"/>
                    <a:pt x="461010" y="730250"/>
                  </a:cubicBezTo>
                  <a:cubicBezTo>
                    <a:pt x="419100" y="778510"/>
                    <a:pt x="367030" y="840740"/>
                    <a:pt x="326390" y="902970"/>
                  </a:cubicBezTo>
                  <a:cubicBezTo>
                    <a:pt x="284480" y="969010"/>
                    <a:pt x="250190" y="1042670"/>
                    <a:pt x="214630" y="1117600"/>
                  </a:cubicBezTo>
                  <a:cubicBezTo>
                    <a:pt x="177800" y="1198880"/>
                    <a:pt x="138430" y="1295400"/>
                    <a:pt x="111760" y="1376680"/>
                  </a:cubicBezTo>
                  <a:cubicBezTo>
                    <a:pt x="88900" y="1445260"/>
                    <a:pt x="71120" y="1502410"/>
                    <a:pt x="60960" y="1570990"/>
                  </a:cubicBezTo>
                  <a:cubicBezTo>
                    <a:pt x="50800" y="1645920"/>
                    <a:pt x="52070" y="1738630"/>
                    <a:pt x="57150" y="1812290"/>
                  </a:cubicBezTo>
                  <a:cubicBezTo>
                    <a:pt x="62230" y="1874520"/>
                    <a:pt x="69850" y="1915160"/>
                    <a:pt x="83820" y="1985010"/>
                  </a:cubicBezTo>
                  <a:cubicBezTo>
                    <a:pt x="107950" y="2098040"/>
                    <a:pt x="165100" y="2331720"/>
                    <a:pt x="199390" y="2421890"/>
                  </a:cubicBezTo>
                  <a:cubicBezTo>
                    <a:pt x="215900" y="2465070"/>
                    <a:pt x="224790" y="2477770"/>
                    <a:pt x="246380" y="2513330"/>
                  </a:cubicBezTo>
                  <a:cubicBezTo>
                    <a:pt x="283210" y="2571750"/>
                    <a:pt x="401320" y="2687320"/>
                    <a:pt x="410210" y="2729230"/>
                  </a:cubicBezTo>
                  <a:cubicBezTo>
                    <a:pt x="412750" y="2744470"/>
                    <a:pt x="408940" y="2757170"/>
                    <a:pt x="401320" y="2762250"/>
                  </a:cubicBezTo>
                  <a:cubicBezTo>
                    <a:pt x="394970" y="2766060"/>
                    <a:pt x="368300" y="2757170"/>
                    <a:pt x="368300" y="275717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3848646" y="4966689"/>
            <a:ext cx="1375587" cy="6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024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Step1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4164" y="7894462"/>
            <a:ext cx="1375587" cy="6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024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Step2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79750" y="1930527"/>
            <a:ext cx="2271864" cy="106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Step3：</a:t>
            </a:r>
          </a:p>
          <a:p>
            <a:pPr algn="ctr">
              <a:lnSpc>
                <a:spcPts val="4284"/>
              </a:lnSpc>
            </a:pPr>
            <a:r>
              <a:rPr lang="en-US" sz="3060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同意授權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6952" y="4469483"/>
            <a:ext cx="1375587" cy="6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4024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Step4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47408" y="2332945"/>
            <a:ext cx="1470631" cy="37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182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redirect url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147408" y="2545433"/>
            <a:ext cx="2378927" cy="908612"/>
            <a:chOff x="0" y="0"/>
            <a:chExt cx="3727450" cy="14236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43180"/>
              <a:ext cx="3625850" cy="1333500"/>
            </a:xfrm>
            <a:custGeom>
              <a:avLst/>
              <a:gdLst/>
              <a:ahLst/>
              <a:cxnLst/>
              <a:rect r="r" b="b" t="t" l="l"/>
              <a:pathLst>
                <a:path h="1333500" w="3625850">
                  <a:moveTo>
                    <a:pt x="0" y="1297940"/>
                  </a:moveTo>
                  <a:cubicBezTo>
                    <a:pt x="8890" y="1234440"/>
                    <a:pt x="19050" y="1220470"/>
                    <a:pt x="43180" y="1198880"/>
                  </a:cubicBezTo>
                  <a:cubicBezTo>
                    <a:pt x="110490" y="1137920"/>
                    <a:pt x="322580" y="1008380"/>
                    <a:pt x="477520" y="925830"/>
                  </a:cubicBezTo>
                  <a:cubicBezTo>
                    <a:pt x="642620" y="835660"/>
                    <a:pt x="824230" y="755650"/>
                    <a:pt x="1010920" y="681990"/>
                  </a:cubicBezTo>
                  <a:cubicBezTo>
                    <a:pt x="1209040" y="603250"/>
                    <a:pt x="1416050" y="539750"/>
                    <a:pt x="1637030" y="473710"/>
                  </a:cubicBezTo>
                  <a:cubicBezTo>
                    <a:pt x="1877060" y="400050"/>
                    <a:pt x="2193290" y="312420"/>
                    <a:pt x="2399030" y="262890"/>
                  </a:cubicBezTo>
                  <a:cubicBezTo>
                    <a:pt x="2537460" y="229870"/>
                    <a:pt x="2616200" y="213360"/>
                    <a:pt x="2748280" y="191770"/>
                  </a:cubicBezTo>
                  <a:cubicBezTo>
                    <a:pt x="2921000" y="163830"/>
                    <a:pt x="3190240" y="127000"/>
                    <a:pt x="3347720" y="118110"/>
                  </a:cubicBezTo>
                  <a:cubicBezTo>
                    <a:pt x="3449320" y="111760"/>
                    <a:pt x="3562350" y="100330"/>
                    <a:pt x="3600450" y="118110"/>
                  </a:cubicBezTo>
                  <a:cubicBezTo>
                    <a:pt x="3615690" y="124460"/>
                    <a:pt x="3623310" y="135890"/>
                    <a:pt x="3624580" y="144780"/>
                  </a:cubicBezTo>
                  <a:cubicBezTo>
                    <a:pt x="3625850" y="154940"/>
                    <a:pt x="3620770" y="170180"/>
                    <a:pt x="3608070" y="177800"/>
                  </a:cubicBezTo>
                  <a:cubicBezTo>
                    <a:pt x="3573780" y="195580"/>
                    <a:pt x="3379470" y="168910"/>
                    <a:pt x="3346450" y="142240"/>
                  </a:cubicBezTo>
                  <a:cubicBezTo>
                    <a:pt x="3332480" y="132080"/>
                    <a:pt x="3327400" y="113030"/>
                    <a:pt x="3331210" y="102870"/>
                  </a:cubicBezTo>
                  <a:cubicBezTo>
                    <a:pt x="3333750" y="93980"/>
                    <a:pt x="3350260" y="82550"/>
                    <a:pt x="3360420" y="82550"/>
                  </a:cubicBezTo>
                  <a:cubicBezTo>
                    <a:pt x="3373120" y="83820"/>
                    <a:pt x="3398520" y="102870"/>
                    <a:pt x="3398520" y="114300"/>
                  </a:cubicBezTo>
                  <a:cubicBezTo>
                    <a:pt x="3399790" y="125730"/>
                    <a:pt x="3383280" y="144780"/>
                    <a:pt x="3366770" y="147320"/>
                  </a:cubicBezTo>
                  <a:cubicBezTo>
                    <a:pt x="3337560" y="154940"/>
                    <a:pt x="3271520" y="106680"/>
                    <a:pt x="3228340" y="95250"/>
                  </a:cubicBezTo>
                  <a:cubicBezTo>
                    <a:pt x="3192780" y="87630"/>
                    <a:pt x="3157220" y="92710"/>
                    <a:pt x="3128010" y="85090"/>
                  </a:cubicBezTo>
                  <a:cubicBezTo>
                    <a:pt x="3103880" y="78740"/>
                    <a:pt x="3073400" y="68580"/>
                    <a:pt x="3064510" y="55880"/>
                  </a:cubicBezTo>
                  <a:cubicBezTo>
                    <a:pt x="3058160" y="46990"/>
                    <a:pt x="3059430" y="33020"/>
                    <a:pt x="3063240" y="25400"/>
                  </a:cubicBezTo>
                  <a:cubicBezTo>
                    <a:pt x="3067050" y="17780"/>
                    <a:pt x="3078480" y="8890"/>
                    <a:pt x="3087370" y="7620"/>
                  </a:cubicBezTo>
                  <a:cubicBezTo>
                    <a:pt x="3094990" y="6350"/>
                    <a:pt x="3108960" y="11430"/>
                    <a:pt x="3115310" y="17780"/>
                  </a:cubicBezTo>
                  <a:cubicBezTo>
                    <a:pt x="3120390" y="24130"/>
                    <a:pt x="3124200" y="38100"/>
                    <a:pt x="3122930" y="45720"/>
                  </a:cubicBezTo>
                  <a:cubicBezTo>
                    <a:pt x="3120390" y="54610"/>
                    <a:pt x="3111500" y="66040"/>
                    <a:pt x="3103880" y="68580"/>
                  </a:cubicBezTo>
                  <a:cubicBezTo>
                    <a:pt x="3093720" y="71120"/>
                    <a:pt x="3073400" y="66040"/>
                    <a:pt x="3065780" y="58420"/>
                  </a:cubicBezTo>
                  <a:cubicBezTo>
                    <a:pt x="3060700" y="52070"/>
                    <a:pt x="3059430" y="36830"/>
                    <a:pt x="3061970" y="29210"/>
                  </a:cubicBezTo>
                  <a:cubicBezTo>
                    <a:pt x="3064510" y="20320"/>
                    <a:pt x="3072130" y="12700"/>
                    <a:pt x="3083560" y="8890"/>
                  </a:cubicBezTo>
                  <a:cubicBezTo>
                    <a:pt x="3110230" y="0"/>
                    <a:pt x="3188970" y="19050"/>
                    <a:pt x="3237230" y="33020"/>
                  </a:cubicBezTo>
                  <a:cubicBezTo>
                    <a:pt x="3282950" y="44450"/>
                    <a:pt x="3362960" y="67310"/>
                    <a:pt x="3366770" y="83820"/>
                  </a:cubicBezTo>
                  <a:cubicBezTo>
                    <a:pt x="3369310" y="93980"/>
                    <a:pt x="3336290" y="104140"/>
                    <a:pt x="3335020" y="114300"/>
                  </a:cubicBezTo>
                  <a:cubicBezTo>
                    <a:pt x="3333750" y="124460"/>
                    <a:pt x="3354070" y="143510"/>
                    <a:pt x="3352800" y="144780"/>
                  </a:cubicBezTo>
                  <a:cubicBezTo>
                    <a:pt x="3351530" y="146050"/>
                    <a:pt x="3333750" y="133350"/>
                    <a:pt x="3331210" y="125730"/>
                  </a:cubicBezTo>
                  <a:cubicBezTo>
                    <a:pt x="3327400" y="119380"/>
                    <a:pt x="3328670" y="109220"/>
                    <a:pt x="3331210" y="102870"/>
                  </a:cubicBezTo>
                  <a:cubicBezTo>
                    <a:pt x="3333750" y="96520"/>
                    <a:pt x="3338830" y="90170"/>
                    <a:pt x="3346450" y="86360"/>
                  </a:cubicBezTo>
                  <a:cubicBezTo>
                    <a:pt x="3354070" y="82550"/>
                    <a:pt x="3364230" y="82550"/>
                    <a:pt x="3380740" y="82550"/>
                  </a:cubicBezTo>
                  <a:cubicBezTo>
                    <a:pt x="3421380" y="83820"/>
                    <a:pt x="3566160" y="96520"/>
                    <a:pt x="3600450" y="118110"/>
                  </a:cubicBezTo>
                  <a:cubicBezTo>
                    <a:pt x="3615690" y="128270"/>
                    <a:pt x="3625850" y="142240"/>
                    <a:pt x="3624580" y="152400"/>
                  </a:cubicBezTo>
                  <a:cubicBezTo>
                    <a:pt x="3624580" y="162560"/>
                    <a:pt x="3615690" y="172720"/>
                    <a:pt x="3600450" y="180340"/>
                  </a:cubicBezTo>
                  <a:cubicBezTo>
                    <a:pt x="3561080" y="198120"/>
                    <a:pt x="3444240" y="173990"/>
                    <a:pt x="3336290" y="181610"/>
                  </a:cubicBezTo>
                  <a:cubicBezTo>
                    <a:pt x="3163570" y="193040"/>
                    <a:pt x="2830830" y="242570"/>
                    <a:pt x="2665730" y="270510"/>
                  </a:cubicBezTo>
                  <a:cubicBezTo>
                    <a:pt x="2569210" y="287020"/>
                    <a:pt x="2533650" y="295910"/>
                    <a:pt x="2435860" y="318770"/>
                  </a:cubicBezTo>
                  <a:cubicBezTo>
                    <a:pt x="2255520" y="363220"/>
                    <a:pt x="1926590" y="450850"/>
                    <a:pt x="1678940" y="527050"/>
                  </a:cubicBezTo>
                  <a:cubicBezTo>
                    <a:pt x="1436370" y="600710"/>
                    <a:pt x="1184910" y="679450"/>
                    <a:pt x="963930" y="770890"/>
                  </a:cubicBezTo>
                  <a:cubicBezTo>
                    <a:pt x="762000" y="852170"/>
                    <a:pt x="560070" y="949960"/>
                    <a:pt x="400050" y="1040130"/>
                  </a:cubicBezTo>
                  <a:cubicBezTo>
                    <a:pt x="270510" y="1112520"/>
                    <a:pt x="97790" y="1202690"/>
                    <a:pt x="64770" y="1257300"/>
                  </a:cubicBezTo>
                  <a:cubicBezTo>
                    <a:pt x="53340" y="1277620"/>
                    <a:pt x="67310" y="1297940"/>
                    <a:pt x="62230" y="1310640"/>
                  </a:cubicBezTo>
                  <a:cubicBezTo>
                    <a:pt x="58420" y="1319530"/>
                    <a:pt x="54610" y="1324610"/>
                    <a:pt x="46990" y="1328420"/>
                  </a:cubicBezTo>
                  <a:cubicBezTo>
                    <a:pt x="40640" y="1332230"/>
                    <a:pt x="25400" y="1333500"/>
                    <a:pt x="17780" y="1329690"/>
                  </a:cubicBezTo>
                  <a:cubicBezTo>
                    <a:pt x="10160" y="1324610"/>
                    <a:pt x="0" y="1297940"/>
                    <a:pt x="0" y="129794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3060275" y="2632160"/>
            <a:ext cx="473354" cy="262614"/>
            <a:chOff x="0" y="0"/>
            <a:chExt cx="741680" cy="4114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49530"/>
              <a:ext cx="643890" cy="313690"/>
            </a:xfrm>
            <a:custGeom>
              <a:avLst/>
              <a:gdLst/>
              <a:ahLst/>
              <a:cxnLst/>
              <a:rect r="r" b="b" t="t" l="l"/>
              <a:pathLst>
                <a:path h="313690" w="643890">
                  <a:moveTo>
                    <a:pt x="579120" y="44450"/>
                  </a:moveTo>
                  <a:cubicBezTo>
                    <a:pt x="599440" y="76200"/>
                    <a:pt x="539750" y="76200"/>
                    <a:pt x="492760" y="93980"/>
                  </a:cubicBezTo>
                  <a:cubicBezTo>
                    <a:pt x="393700" y="132080"/>
                    <a:pt x="120650" y="302260"/>
                    <a:pt x="49530" y="307340"/>
                  </a:cubicBezTo>
                  <a:cubicBezTo>
                    <a:pt x="27940" y="308610"/>
                    <a:pt x="10160" y="303530"/>
                    <a:pt x="5080" y="293370"/>
                  </a:cubicBezTo>
                  <a:cubicBezTo>
                    <a:pt x="0" y="284480"/>
                    <a:pt x="11430" y="255270"/>
                    <a:pt x="21590" y="250190"/>
                  </a:cubicBezTo>
                  <a:cubicBezTo>
                    <a:pt x="30480" y="246380"/>
                    <a:pt x="59690" y="259080"/>
                    <a:pt x="63500" y="269240"/>
                  </a:cubicBezTo>
                  <a:cubicBezTo>
                    <a:pt x="67310" y="279400"/>
                    <a:pt x="53340" y="304800"/>
                    <a:pt x="43180" y="309880"/>
                  </a:cubicBezTo>
                  <a:cubicBezTo>
                    <a:pt x="35560" y="313690"/>
                    <a:pt x="20320" y="309880"/>
                    <a:pt x="13970" y="304800"/>
                  </a:cubicBezTo>
                  <a:cubicBezTo>
                    <a:pt x="6350" y="298450"/>
                    <a:pt x="1270" y="285750"/>
                    <a:pt x="2540" y="276860"/>
                  </a:cubicBezTo>
                  <a:cubicBezTo>
                    <a:pt x="2540" y="267970"/>
                    <a:pt x="10160" y="260350"/>
                    <a:pt x="17780" y="251460"/>
                  </a:cubicBezTo>
                  <a:cubicBezTo>
                    <a:pt x="31750" y="238760"/>
                    <a:pt x="52070" y="231140"/>
                    <a:pt x="83820" y="214630"/>
                  </a:cubicBezTo>
                  <a:cubicBezTo>
                    <a:pt x="162560" y="175260"/>
                    <a:pt x="408940" y="54610"/>
                    <a:pt x="497840" y="22860"/>
                  </a:cubicBezTo>
                  <a:cubicBezTo>
                    <a:pt x="538480" y="8890"/>
                    <a:pt x="566420" y="0"/>
                    <a:pt x="589280" y="1270"/>
                  </a:cubicBezTo>
                  <a:cubicBezTo>
                    <a:pt x="603250" y="1270"/>
                    <a:pt x="613410" y="2540"/>
                    <a:pt x="622300" y="10160"/>
                  </a:cubicBezTo>
                  <a:cubicBezTo>
                    <a:pt x="632460" y="17780"/>
                    <a:pt x="643890" y="40640"/>
                    <a:pt x="641350" y="52070"/>
                  </a:cubicBezTo>
                  <a:cubicBezTo>
                    <a:pt x="638810" y="62230"/>
                    <a:pt x="617220" y="77470"/>
                    <a:pt x="607060" y="76200"/>
                  </a:cubicBezTo>
                  <a:cubicBezTo>
                    <a:pt x="596900" y="74930"/>
                    <a:pt x="579120" y="44450"/>
                    <a:pt x="579120" y="4445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795074" y="3140821"/>
            <a:ext cx="376089" cy="1276596"/>
            <a:chOff x="0" y="0"/>
            <a:chExt cx="589280" cy="2000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0640" y="45720"/>
              <a:ext cx="509270" cy="1905000"/>
            </a:xfrm>
            <a:custGeom>
              <a:avLst/>
              <a:gdLst/>
              <a:ahLst/>
              <a:cxnLst/>
              <a:rect r="r" b="b" t="t" l="l"/>
              <a:pathLst>
                <a:path h="1905000" w="509270">
                  <a:moveTo>
                    <a:pt x="436880" y="63500"/>
                  </a:moveTo>
                  <a:cubicBezTo>
                    <a:pt x="433070" y="20320"/>
                    <a:pt x="440690" y="10160"/>
                    <a:pt x="448310" y="5080"/>
                  </a:cubicBezTo>
                  <a:cubicBezTo>
                    <a:pt x="455930" y="1270"/>
                    <a:pt x="469900" y="1270"/>
                    <a:pt x="477520" y="5080"/>
                  </a:cubicBezTo>
                  <a:cubicBezTo>
                    <a:pt x="485140" y="8890"/>
                    <a:pt x="490220" y="15240"/>
                    <a:pt x="494030" y="29210"/>
                  </a:cubicBezTo>
                  <a:cubicBezTo>
                    <a:pt x="509270" y="73660"/>
                    <a:pt x="496570" y="257810"/>
                    <a:pt x="492760" y="346710"/>
                  </a:cubicBezTo>
                  <a:cubicBezTo>
                    <a:pt x="488950" y="410210"/>
                    <a:pt x="483870" y="444500"/>
                    <a:pt x="476250" y="510540"/>
                  </a:cubicBezTo>
                  <a:cubicBezTo>
                    <a:pt x="462280" y="612140"/>
                    <a:pt x="441960" y="751840"/>
                    <a:pt x="414020" y="896620"/>
                  </a:cubicBezTo>
                  <a:cubicBezTo>
                    <a:pt x="378460" y="1082040"/>
                    <a:pt x="318770" y="1376680"/>
                    <a:pt x="273050" y="1529080"/>
                  </a:cubicBezTo>
                  <a:cubicBezTo>
                    <a:pt x="245110" y="1619250"/>
                    <a:pt x="218440" y="1691640"/>
                    <a:pt x="191770" y="1739900"/>
                  </a:cubicBezTo>
                  <a:cubicBezTo>
                    <a:pt x="177800" y="1766570"/>
                    <a:pt x="165100" y="1789430"/>
                    <a:pt x="149860" y="1800860"/>
                  </a:cubicBezTo>
                  <a:cubicBezTo>
                    <a:pt x="139700" y="1807210"/>
                    <a:pt x="129540" y="1811020"/>
                    <a:pt x="118110" y="1809750"/>
                  </a:cubicBezTo>
                  <a:cubicBezTo>
                    <a:pt x="105410" y="1808480"/>
                    <a:pt x="88900" y="1797050"/>
                    <a:pt x="78740" y="1786890"/>
                  </a:cubicBezTo>
                  <a:cubicBezTo>
                    <a:pt x="69850" y="1776730"/>
                    <a:pt x="68580" y="1769110"/>
                    <a:pt x="62230" y="1750060"/>
                  </a:cubicBezTo>
                  <a:cubicBezTo>
                    <a:pt x="46990" y="1700530"/>
                    <a:pt x="10160" y="1526540"/>
                    <a:pt x="10160" y="1475740"/>
                  </a:cubicBezTo>
                  <a:cubicBezTo>
                    <a:pt x="10160" y="1455420"/>
                    <a:pt x="10160" y="1442720"/>
                    <a:pt x="19050" y="1433830"/>
                  </a:cubicBezTo>
                  <a:cubicBezTo>
                    <a:pt x="26670" y="1424940"/>
                    <a:pt x="48260" y="1418590"/>
                    <a:pt x="59690" y="1422400"/>
                  </a:cubicBezTo>
                  <a:cubicBezTo>
                    <a:pt x="69850" y="1424940"/>
                    <a:pt x="76200" y="1437640"/>
                    <a:pt x="82550" y="1452880"/>
                  </a:cubicBezTo>
                  <a:cubicBezTo>
                    <a:pt x="93980" y="1480820"/>
                    <a:pt x="99060" y="1531620"/>
                    <a:pt x="105410" y="1583690"/>
                  </a:cubicBezTo>
                  <a:cubicBezTo>
                    <a:pt x="113030" y="1657350"/>
                    <a:pt x="121920" y="1854200"/>
                    <a:pt x="118110" y="1855470"/>
                  </a:cubicBezTo>
                  <a:cubicBezTo>
                    <a:pt x="115570" y="1855470"/>
                    <a:pt x="106680" y="1837690"/>
                    <a:pt x="109220" y="1821180"/>
                  </a:cubicBezTo>
                  <a:cubicBezTo>
                    <a:pt x="115570" y="1769110"/>
                    <a:pt x="231140" y="1558290"/>
                    <a:pt x="270510" y="1521460"/>
                  </a:cubicBezTo>
                  <a:cubicBezTo>
                    <a:pt x="284480" y="1510030"/>
                    <a:pt x="295910" y="1504950"/>
                    <a:pt x="306070" y="1506220"/>
                  </a:cubicBezTo>
                  <a:cubicBezTo>
                    <a:pt x="314960" y="1507490"/>
                    <a:pt x="326390" y="1517650"/>
                    <a:pt x="328930" y="1526540"/>
                  </a:cubicBezTo>
                  <a:cubicBezTo>
                    <a:pt x="331470" y="1535430"/>
                    <a:pt x="325120" y="1555750"/>
                    <a:pt x="317500" y="1563370"/>
                  </a:cubicBezTo>
                  <a:cubicBezTo>
                    <a:pt x="311150" y="1568450"/>
                    <a:pt x="295910" y="1569720"/>
                    <a:pt x="288290" y="1567180"/>
                  </a:cubicBezTo>
                  <a:cubicBezTo>
                    <a:pt x="279400" y="1564640"/>
                    <a:pt x="269240" y="1554480"/>
                    <a:pt x="267970" y="1545590"/>
                  </a:cubicBezTo>
                  <a:cubicBezTo>
                    <a:pt x="266700" y="1535430"/>
                    <a:pt x="274320" y="1515110"/>
                    <a:pt x="283210" y="1510030"/>
                  </a:cubicBezTo>
                  <a:cubicBezTo>
                    <a:pt x="292100" y="1504950"/>
                    <a:pt x="313690" y="1508760"/>
                    <a:pt x="321310" y="1515110"/>
                  </a:cubicBezTo>
                  <a:cubicBezTo>
                    <a:pt x="327660" y="1520190"/>
                    <a:pt x="331470" y="1529080"/>
                    <a:pt x="330200" y="1543050"/>
                  </a:cubicBezTo>
                  <a:cubicBezTo>
                    <a:pt x="325120" y="1593850"/>
                    <a:pt x="193040" y="1837690"/>
                    <a:pt x="143510" y="1882140"/>
                  </a:cubicBezTo>
                  <a:cubicBezTo>
                    <a:pt x="124460" y="1898650"/>
                    <a:pt x="107950" y="1905000"/>
                    <a:pt x="92710" y="1902460"/>
                  </a:cubicBezTo>
                  <a:cubicBezTo>
                    <a:pt x="81280" y="1901190"/>
                    <a:pt x="69850" y="1896110"/>
                    <a:pt x="60960" y="1879600"/>
                  </a:cubicBezTo>
                  <a:cubicBezTo>
                    <a:pt x="31750" y="1828800"/>
                    <a:pt x="0" y="1504950"/>
                    <a:pt x="30480" y="1474470"/>
                  </a:cubicBezTo>
                  <a:cubicBezTo>
                    <a:pt x="40640" y="1464310"/>
                    <a:pt x="62230" y="1466850"/>
                    <a:pt x="74930" y="1478280"/>
                  </a:cubicBezTo>
                  <a:cubicBezTo>
                    <a:pt x="104140" y="1504950"/>
                    <a:pt x="99060" y="1733550"/>
                    <a:pt x="121920" y="1736090"/>
                  </a:cubicBezTo>
                  <a:cubicBezTo>
                    <a:pt x="144780" y="1737360"/>
                    <a:pt x="185420" y="1596390"/>
                    <a:pt x="212090" y="1512570"/>
                  </a:cubicBezTo>
                  <a:cubicBezTo>
                    <a:pt x="243840" y="1409700"/>
                    <a:pt x="267970" y="1294130"/>
                    <a:pt x="295910" y="1162050"/>
                  </a:cubicBezTo>
                  <a:cubicBezTo>
                    <a:pt x="331470" y="995680"/>
                    <a:pt x="378460" y="742950"/>
                    <a:pt x="401320" y="591820"/>
                  </a:cubicBezTo>
                  <a:cubicBezTo>
                    <a:pt x="415290" y="492760"/>
                    <a:pt x="422910" y="431800"/>
                    <a:pt x="429260" y="344170"/>
                  </a:cubicBezTo>
                  <a:cubicBezTo>
                    <a:pt x="434340" y="245110"/>
                    <a:pt x="417830" y="74930"/>
                    <a:pt x="431800" y="30480"/>
                  </a:cubicBezTo>
                  <a:cubicBezTo>
                    <a:pt x="435610" y="16510"/>
                    <a:pt x="440690" y="10160"/>
                    <a:pt x="448310" y="5080"/>
                  </a:cubicBezTo>
                  <a:cubicBezTo>
                    <a:pt x="455930" y="1270"/>
                    <a:pt x="469900" y="0"/>
                    <a:pt x="477520" y="5080"/>
                  </a:cubicBezTo>
                  <a:cubicBezTo>
                    <a:pt x="488950" y="12700"/>
                    <a:pt x="502920" y="52070"/>
                    <a:pt x="497840" y="66040"/>
                  </a:cubicBezTo>
                  <a:cubicBezTo>
                    <a:pt x="494030" y="77470"/>
                    <a:pt x="473710" y="90170"/>
                    <a:pt x="462280" y="88900"/>
                  </a:cubicBezTo>
                  <a:cubicBezTo>
                    <a:pt x="453390" y="87630"/>
                    <a:pt x="436880" y="63500"/>
                    <a:pt x="436880" y="63500"/>
                  </a:cubicBezTo>
                </a:path>
              </a:pathLst>
            </a:custGeom>
            <a:solidFill>
              <a:srgbClr val="140F1A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4412316" y="3439370"/>
            <a:ext cx="2478598" cy="70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render_template</a:t>
            </a:r>
          </a:p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(success_login.html)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13537" y="747012"/>
            <a:ext cx="4321516" cy="77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4"/>
              </a:lnSpc>
            </a:pPr>
            <a:r>
              <a:rPr lang="en-US" sz="4954">
                <a:solidFill>
                  <a:srgbClr val="140F1A"/>
                </a:solidFill>
                <a:latin typeface="芫荽"/>
                <a:ea typeface="芫荽"/>
                <a:cs typeface="芫荽"/>
                <a:sym typeface="芫荽"/>
              </a:rPr>
              <a:t>用戶授權流程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49636" y="917956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748658" y="8747658"/>
            <a:ext cx="1021283" cy="102128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7059136" y="898906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9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5286" y="-95181"/>
            <a:ext cx="7315200" cy="2247761"/>
          </a:xfrm>
          <a:custGeom>
            <a:avLst/>
            <a:gdLst/>
            <a:ahLst/>
            <a:cxnLst/>
            <a:rect r="r" b="b" t="t" l="l"/>
            <a:pathLst>
              <a:path h="2247761" w="7315200">
                <a:moveTo>
                  <a:pt x="0" y="0"/>
                </a:moveTo>
                <a:lnTo>
                  <a:pt x="7315200" y="0"/>
                </a:lnTo>
                <a:lnTo>
                  <a:pt x="7315200" y="2247762"/>
                </a:lnTo>
                <a:lnTo>
                  <a:pt x="0" y="224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01224" y="4703320"/>
            <a:ext cx="4459848" cy="6582770"/>
          </a:xfrm>
          <a:custGeom>
            <a:avLst/>
            <a:gdLst/>
            <a:ahLst/>
            <a:cxnLst/>
            <a:rect r="r" b="b" t="t" l="l"/>
            <a:pathLst>
              <a:path h="6582770" w="4459848">
                <a:moveTo>
                  <a:pt x="0" y="0"/>
                </a:moveTo>
                <a:lnTo>
                  <a:pt x="4459848" y="0"/>
                </a:lnTo>
                <a:lnTo>
                  <a:pt x="4459848" y="6582771"/>
                </a:lnTo>
                <a:lnTo>
                  <a:pt x="0" y="6582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8298" y="1064987"/>
            <a:ext cx="10961312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0"/>
              </a:lnSpc>
            </a:pPr>
            <a:r>
              <a:rPr lang="en-US" sz="5600">
                <a:solidFill>
                  <a:srgbClr val="FCFCFC"/>
                </a:solidFill>
                <a:latin typeface="芫荽"/>
                <a:ea typeface="芫荽"/>
                <a:cs typeface="芫荽"/>
                <a:sym typeface="芫荽"/>
              </a:rPr>
              <a:t>提取使用者喜歡的歌曲之音樂屬性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88013" y="3382174"/>
            <a:ext cx="16111974" cy="5468301"/>
            <a:chOff x="0" y="0"/>
            <a:chExt cx="21482632" cy="72910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836248" y="2782293"/>
              <a:ext cx="2853688" cy="863241"/>
            </a:xfrm>
            <a:custGeom>
              <a:avLst/>
              <a:gdLst/>
              <a:ahLst/>
              <a:cxnLst/>
              <a:rect r="r" b="b" t="t" l="l"/>
              <a:pathLst>
                <a:path h="863241" w="2853688">
                  <a:moveTo>
                    <a:pt x="0" y="0"/>
                  </a:moveTo>
                  <a:lnTo>
                    <a:pt x="2853689" y="0"/>
                  </a:lnTo>
                  <a:lnTo>
                    <a:pt x="2853689" y="863241"/>
                  </a:lnTo>
                  <a:lnTo>
                    <a:pt x="0" y="863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349461" y="470714"/>
              <a:ext cx="6133171" cy="5486400"/>
            </a:xfrm>
            <a:custGeom>
              <a:avLst/>
              <a:gdLst/>
              <a:ahLst/>
              <a:cxnLst/>
              <a:rect r="r" b="b" t="t" l="l"/>
              <a:pathLst>
                <a:path h="5486400" w="6133171">
                  <a:moveTo>
                    <a:pt x="0" y="0"/>
                  </a:moveTo>
                  <a:lnTo>
                    <a:pt x="6133171" y="0"/>
                  </a:lnTo>
                  <a:lnTo>
                    <a:pt x="613317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101870" cy="7348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根據使用者喜歡曲目的Spotify ID獲取歌曲特性。</a:t>
              </a:r>
            </a:p>
            <a:p>
              <a:pPr algn="l">
                <a:lnSpc>
                  <a:spcPts val="3149"/>
                </a:lnSpc>
              </a:pP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acousticness：範圍0.0到1.0。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danceability：適合跳舞的程度，範圍0.0到1.0。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energy：能量感，範圍0.0到1.0。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instrumentalness：樂器音的占比，越接近1.0表示越可能沒有人聲。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liveness：錄音中有現場觀眾的可能性。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loudness：曲目的整體音量，以分貝計。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speechiness：曲目中語音的占比。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tempo：曲目的每分鐘節拍數，表示速度。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valence：曲目音樂的正面情感表達程度。</a:t>
              </a:r>
            </a:p>
            <a:p>
              <a:pPr algn="l">
                <a:lnSpc>
                  <a:spcPts val="3149"/>
                </a:lnSpc>
              </a:pPr>
              <a:r>
                <a:rPr lang="en-US" sz="2249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key、mode、time_signature：曲目的主調、調性和拍號。</a:t>
              </a:r>
            </a:p>
            <a:p>
              <a:pPr algn="l" marL="0" indent="0" lvl="0">
                <a:lnSpc>
                  <a:spcPts val="314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101870" y="1955581"/>
              <a:ext cx="4322445" cy="6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0"/>
                </a:lnSpc>
                <a:spcBef>
                  <a:spcPct val="0"/>
                </a:spcBef>
              </a:pPr>
              <a:r>
                <a:rPr lang="en-US" sz="2836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計算平均值、標準差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424720" y="2865066"/>
              <a:ext cx="5982653" cy="6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70"/>
                </a:lnSpc>
                <a:spcBef>
                  <a:spcPct val="0"/>
                </a:spcBef>
              </a:pPr>
              <a:r>
                <a:rPr lang="en-US" sz="2836">
                  <a:solidFill>
                    <a:srgbClr val="FCFCFC"/>
                  </a:solidFill>
                  <a:latin typeface="芫荽"/>
                  <a:ea typeface="芫荽"/>
                  <a:cs typeface="芫荽"/>
                  <a:sym typeface="芫荽"/>
                </a:rPr>
                <a:t>放入MBTI預測模型進行預測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49636" y="917956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748658" y="8747658"/>
            <a:ext cx="1021283" cy="102128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059136" y="8989060"/>
            <a:ext cx="36222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DAGQtg7EwBo</dc:identifier>
  <dcterms:modified xsi:type="dcterms:W3CDTF">2011-08-01T06:04:30Z</dcterms:modified>
  <cp:revision>1</cp:revision>
  <dc:title>CynTi</dc:title>
</cp:coreProperties>
</file>